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32" r:id="rId4"/>
  </p:sldMasterIdLst>
  <p:notesMasterIdLst>
    <p:notesMasterId r:id="rId27"/>
  </p:notesMasterIdLst>
  <p:handoutMasterIdLst>
    <p:handoutMasterId r:id="rId28"/>
  </p:handoutMasterIdLst>
  <p:sldIdLst>
    <p:sldId id="373" r:id="rId5"/>
    <p:sldId id="1818" r:id="rId6"/>
    <p:sldId id="1819" r:id="rId7"/>
    <p:sldId id="1811" r:id="rId8"/>
    <p:sldId id="1816" r:id="rId9"/>
    <p:sldId id="1817" r:id="rId10"/>
    <p:sldId id="1809" r:id="rId11"/>
    <p:sldId id="1814" r:id="rId12"/>
    <p:sldId id="1820" r:id="rId13"/>
    <p:sldId id="1812" r:id="rId14"/>
    <p:sldId id="1813" r:id="rId15"/>
    <p:sldId id="1822" r:id="rId16"/>
    <p:sldId id="1810" r:id="rId17"/>
    <p:sldId id="1815" r:id="rId18"/>
    <p:sldId id="1803" r:id="rId19"/>
    <p:sldId id="1804" r:id="rId20"/>
    <p:sldId id="1805" r:id="rId21"/>
    <p:sldId id="1808" r:id="rId22"/>
    <p:sldId id="1807" r:id="rId23"/>
    <p:sldId id="1823" r:id="rId24"/>
    <p:sldId id="1806" r:id="rId25"/>
    <p:sldId id="1476" r:id="rId26"/>
  </p:sldIdLst>
  <p:sldSz cx="9144000" cy="5143500" type="screen16x9"/>
  <p:notesSz cx="6834188" cy="9979025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723">
          <p15:clr>
            <a:srgbClr val="A4A3A4"/>
          </p15:clr>
        </p15:guide>
        <p15:guide id="2" orient="horz" pos="666">
          <p15:clr>
            <a:srgbClr val="A4A3A4"/>
          </p15:clr>
        </p15:guide>
        <p15:guide id="3" pos="5552">
          <p15:clr>
            <a:srgbClr val="A4A3A4"/>
          </p15:clr>
        </p15:guide>
        <p15:guide id="4" pos="224">
          <p15:clr>
            <a:srgbClr val="A4A3A4"/>
          </p15:clr>
        </p15:guide>
        <p15:guide id="5" orient="horz" pos="2471">
          <p15:clr>
            <a:srgbClr val="A4A3A4"/>
          </p15:clr>
        </p15:guide>
        <p15:guide id="6" orient="horz" pos="584">
          <p15:clr>
            <a:srgbClr val="A4A3A4"/>
          </p15:clr>
        </p15:guide>
        <p15:guide id="7" orient="horz" pos="1525">
          <p15:clr>
            <a:srgbClr val="A4A3A4"/>
          </p15:clr>
        </p15:guide>
        <p15:guide id="8" orient="horz" pos="176">
          <p15:clr>
            <a:srgbClr val="A4A3A4"/>
          </p15:clr>
        </p15:guide>
        <p15:guide id="9" orient="horz" pos="638">
          <p15:clr>
            <a:srgbClr val="A4A3A4"/>
          </p15:clr>
        </p15:guide>
        <p15:guide id="10" orient="horz" pos="3151">
          <p15:clr>
            <a:srgbClr val="A4A3A4"/>
          </p15:clr>
        </p15:guide>
        <p15:guide id="11" orient="horz" pos="2640">
          <p15:clr>
            <a:srgbClr val="A4A3A4"/>
          </p15:clr>
        </p15:guide>
        <p15:guide id="12" pos="5534">
          <p15:clr>
            <a:srgbClr val="A4A3A4"/>
          </p15:clr>
        </p15:guide>
        <p15:guide id="13" pos="226">
          <p15:clr>
            <a:srgbClr val="A4A3A4"/>
          </p15:clr>
        </p15:guide>
        <p15:guide id="14" pos="2970">
          <p15:clr>
            <a:srgbClr val="A4A3A4"/>
          </p15:clr>
        </p15:guide>
        <p15:guide id="15" pos="476">
          <p15:clr>
            <a:srgbClr val="A4A3A4"/>
          </p15:clr>
        </p15:guide>
        <p15:guide id="16" pos="278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43">
          <p15:clr>
            <a:srgbClr val="A4A3A4"/>
          </p15:clr>
        </p15:guide>
        <p15:guide id="2" pos="2153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6E1B"/>
    <a:srgbClr val="FC9B2F"/>
    <a:srgbClr val="ED1C2E"/>
    <a:srgbClr val="F6972E"/>
    <a:srgbClr val="FF5A6B"/>
    <a:srgbClr val="535353"/>
    <a:srgbClr val="939393"/>
    <a:srgbClr val="3F94CC"/>
    <a:srgbClr val="666666"/>
    <a:srgbClr val="8788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ittlere Formatvorlage 3 - Akz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DA37D80-6434-44D0-A028-1B22A696006F}" styleName="Helle Formatvorlage 3 - Akz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0660B408-B3CF-4A94-85FC-2B1E0A45F4A2}" styleName="Dunkle Formatvorlage 2 - Akzent 1/Akz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E8034E78-7F5D-4C2E-B375-FC64B27BC917}" styleName="Dunkle Formatvorlag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46F890A9-2807-4EBB-B81D-B2AA78EC7F39}" styleName="Dunkle Formatvorlage 2 - Akzent 5/Akz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72833802-FEF1-4C79-8D5D-14CF1EAF98D9}" styleName="Helle Formatvorlage 2 - Akz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8603FDC-E32A-4AB5-989C-0864C3EAD2B8}" styleName="Designformatvorlage 2 - Akz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03447BB-5D67-496B-8E87-E561075AD55C}" styleName="Dunkle Formatvorlage 1 - Akz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5BE263C-DBD7-4A20-BB59-AAB30ACAA65A}" styleName="Mittlere Formatvorlage 3 - Akz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602" autoAdjust="0"/>
    <p:restoredTop sz="70882" autoAdjust="0"/>
  </p:normalViewPr>
  <p:slideViewPr>
    <p:cSldViewPr snapToGrid="0">
      <p:cViewPr varScale="1">
        <p:scale>
          <a:sx n="140" d="100"/>
          <a:sy n="140" d="100"/>
        </p:scale>
        <p:origin x="2328" y="192"/>
      </p:cViewPr>
      <p:guideLst>
        <p:guide orient="horz" pos="2723"/>
        <p:guide orient="horz" pos="666"/>
        <p:guide pos="5552"/>
        <p:guide pos="224"/>
        <p:guide orient="horz" pos="2471"/>
        <p:guide orient="horz" pos="584"/>
        <p:guide orient="horz" pos="1525"/>
        <p:guide orient="horz" pos="176"/>
        <p:guide orient="horz" pos="638"/>
        <p:guide orient="horz" pos="3151"/>
        <p:guide orient="horz" pos="2640"/>
        <p:guide pos="5534"/>
        <p:guide pos="226"/>
        <p:guide pos="2970"/>
        <p:guide pos="476"/>
        <p:guide pos="2789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89" d="100"/>
          <a:sy n="89" d="100"/>
        </p:scale>
        <p:origin x="4488" y="168"/>
      </p:cViewPr>
      <p:guideLst>
        <p:guide orient="horz" pos="3143"/>
        <p:guide pos="2153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61481" cy="49895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71125" y="0"/>
            <a:ext cx="2961481" cy="49895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158CDE-C114-442B-91BB-C02E4A897291}" type="datetimeFigureOut">
              <a:rPr lang="de-DE" smtClean="0"/>
              <a:t>11.05.20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478342"/>
            <a:ext cx="2961481" cy="49895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71125" y="9478342"/>
            <a:ext cx="2961481" cy="49895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D94D9C-2044-4EEC-8AAC-456FB9F09C0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3910513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-1143000" y="0"/>
            <a:ext cx="9139238" cy="5141913"/>
          </a:xfrm>
          <a:prstGeom prst="rect">
            <a:avLst/>
          </a:prstGeom>
          <a:noFill/>
          <a:ln w="12700">
            <a:noFill/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0" y="5676181"/>
            <a:ext cx="6834188" cy="3907841"/>
          </a:xfrm>
          <a:prstGeom prst="rect">
            <a:avLst/>
          </a:prstGeom>
        </p:spPr>
        <p:txBody>
          <a:bodyPr vert="horz" lIns="252000" tIns="45720" rIns="252000" bIns="45720" rtlCol="0"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71125" y="9750338"/>
            <a:ext cx="2961481" cy="22695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608432-0240-4102-B75D-1C8A47998186}" type="slidenum">
              <a:rPr lang="de-DE" smtClean="0"/>
              <a:t>‹#›</a:t>
            </a:fld>
            <a:endParaRPr lang="de-DE"/>
          </a:p>
        </p:txBody>
      </p:sp>
      <p:cxnSp>
        <p:nvCxnSpPr>
          <p:cNvPr id="9" name="Gerade Verbindung 8"/>
          <p:cNvCxnSpPr/>
          <p:nvPr/>
        </p:nvCxnSpPr>
        <p:spPr>
          <a:xfrm>
            <a:off x="0" y="5350005"/>
            <a:ext cx="6834188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08788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spcBef>
        <a:spcPts val="1200"/>
      </a:spcBef>
      <a:defRPr sz="1200" kern="1200">
        <a:solidFill>
          <a:srgbClr val="535353"/>
        </a:solidFill>
        <a:latin typeface="Arial" panose="020B0604020202020204" pitchFamily="34" charset="0"/>
        <a:ea typeface="Segoe UI" pitchFamily="34" charset="0"/>
        <a:cs typeface="Arial" panose="020B0604020202020204" pitchFamily="34" charset="0"/>
      </a:defRPr>
    </a:lvl1pPr>
    <a:lvl2pPr marL="171450" indent="-171450" algn="l" defTabSz="914400" rtl="0" eaLnBrk="1" latinLnBrk="0" hangingPunct="1">
      <a:spcBef>
        <a:spcPts val="1200"/>
      </a:spcBef>
      <a:buFont typeface="Arial" pitchFamily="34" charset="0"/>
      <a:buChar char="•"/>
      <a:defRPr sz="1200" kern="1200">
        <a:solidFill>
          <a:srgbClr val="535353"/>
        </a:solidFill>
        <a:latin typeface="Arial" panose="020B0604020202020204" pitchFamily="34" charset="0"/>
        <a:ea typeface="Segoe UI" pitchFamily="34" charset="0"/>
        <a:cs typeface="Arial" panose="020B0604020202020204" pitchFamily="34" charset="0"/>
      </a:defRPr>
    </a:lvl2pPr>
    <a:lvl3pPr marL="361950" indent="-190500" algn="l" defTabSz="914400" rtl="0" eaLnBrk="1" latinLnBrk="0" hangingPunct="1">
      <a:spcBef>
        <a:spcPts val="600"/>
      </a:spcBef>
      <a:buFont typeface="Arial" pitchFamily="34" charset="0"/>
      <a:buChar char="•"/>
      <a:tabLst/>
      <a:defRPr sz="1200" kern="1200">
        <a:solidFill>
          <a:srgbClr val="535353"/>
        </a:solidFill>
        <a:latin typeface="Arial" panose="020B0604020202020204" pitchFamily="34" charset="0"/>
        <a:ea typeface="Segoe UI" pitchFamily="34" charset="0"/>
        <a:cs typeface="Arial" panose="020B0604020202020204" pitchFamily="34" charset="0"/>
      </a:defRPr>
    </a:lvl3pPr>
    <a:lvl4pPr marL="533400" indent="-171450" algn="l" defTabSz="914400" rtl="0" eaLnBrk="1" latinLnBrk="0" hangingPunct="1">
      <a:buFont typeface="Arial" pitchFamily="34" charset="0"/>
      <a:buChar char="•"/>
      <a:defRPr sz="1200" kern="1200">
        <a:solidFill>
          <a:srgbClr val="535353"/>
        </a:solidFill>
        <a:latin typeface="Arial" panose="020B0604020202020204" pitchFamily="34" charset="0"/>
        <a:ea typeface="Segoe UI" pitchFamily="34" charset="0"/>
        <a:cs typeface="Arial" panose="020B0604020202020204" pitchFamily="34" charset="0"/>
      </a:defRPr>
    </a:lvl4pPr>
    <a:lvl5pPr marL="1828800" algn="l" defTabSz="914400" rtl="0" eaLnBrk="1" latinLnBrk="0" hangingPunct="1">
      <a:defRPr sz="1200" kern="1200">
        <a:solidFill>
          <a:srgbClr val="535353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203232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</a:t>
            </a:r>
            <a:r>
              <a:rPr lang="en-CH" dirty="0"/>
              <a:t>hich is easy to deploy</a:t>
            </a:r>
          </a:p>
          <a:p>
            <a:r>
              <a:rPr lang="en-GB" dirty="0"/>
              <a:t>Supports modular, extensible and configurable set of services</a:t>
            </a:r>
          </a:p>
          <a:p>
            <a:r>
              <a:rPr lang="en-GB" dirty="0"/>
              <a:t>Quickly add new services and test them as part of an existing platform (set of services)</a:t>
            </a:r>
            <a:endParaRPr lang="en-CH" dirty="0"/>
          </a:p>
          <a:p>
            <a:r>
              <a:rPr lang="en-CH" dirty="0"/>
              <a:t>no infrastructure specialist needed for provisioning</a:t>
            </a:r>
          </a:p>
          <a:p>
            <a:r>
              <a:rPr lang="en-GB" dirty="0"/>
              <a:t>lightweight, low footprint (resources needed)</a:t>
            </a:r>
          </a:p>
          <a:p>
            <a:r>
              <a:rPr lang="en-GB" dirty="0"/>
              <a:t>Simple, lightweight transportation</a:t>
            </a:r>
          </a:p>
          <a:p>
            <a:r>
              <a:rPr lang="en-GB" dirty="0"/>
              <a:t>runs on-premises and in the cloud</a:t>
            </a:r>
            <a:endParaRPr lang="en-CH" dirty="0"/>
          </a:p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816387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939733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874099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312248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46125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Relationship Id="rId9" Type="http://schemas.openxmlformats.org/officeDocument/2006/relationships/image" Target="../media/image10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3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3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3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3.png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8.emf"/><Relationship Id="rId7" Type="http://schemas.openxmlformats.org/officeDocument/2006/relationships/image" Target="../media/image5.sv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10.svg"/><Relationship Id="rId4" Type="http://schemas.openxmlformats.org/officeDocument/2006/relationships/image" Target="../media/image9.png"/><Relationship Id="rId9" Type="http://schemas.openxmlformats.org/officeDocument/2006/relationships/image" Target="../media/image7.sv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7" Type="http://schemas.openxmlformats.org/officeDocument/2006/relationships/image" Target="../media/image16.svg"/><Relationship Id="rId2" Type="http://schemas.openxmlformats.org/officeDocument/2006/relationships/image" Target="../media/image27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0.png"/><Relationship Id="rId5" Type="http://schemas.openxmlformats.org/officeDocument/2006/relationships/image" Target="../media/image14.svg"/><Relationship Id="rId4" Type="http://schemas.openxmlformats.org/officeDocument/2006/relationships/image" Target="../media/image29.png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emf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Relationship Id="rId9" Type="http://schemas.openxmlformats.org/officeDocument/2006/relationships/image" Target="../media/image10.svg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1.emf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4.svg"/><Relationship Id="rId7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8.emf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17.png"/><Relationship Id="rId7" Type="http://schemas.openxmlformats.org/officeDocument/2006/relationships/image" Target="../media/image19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svg"/><Relationship Id="rId5" Type="http://schemas.openxmlformats.org/officeDocument/2006/relationships/image" Target="../media/image18.png"/><Relationship Id="rId4" Type="http://schemas.openxmlformats.org/officeDocument/2006/relationships/image" Target="../media/image5.svg"/><Relationship Id="rId9" Type="http://schemas.openxmlformats.org/officeDocument/2006/relationships/image" Target="../media/image20.emf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9.png"/><Relationship Id="rId7" Type="http://schemas.openxmlformats.org/officeDocument/2006/relationships/image" Target="../media/image6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10.svg"/><Relationship Id="rId9" Type="http://schemas.openxmlformats.org/officeDocument/2006/relationships/image" Target="../media/image20.emf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4.png"/><Relationship Id="rId7" Type="http://schemas.openxmlformats.org/officeDocument/2006/relationships/image" Target="../media/image9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Relationship Id="rId9" Type="http://schemas.openxmlformats.org/officeDocument/2006/relationships/image" Target="../media/image20.emf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emf"/><Relationship Id="rId3" Type="http://schemas.openxmlformats.org/officeDocument/2006/relationships/image" Target="../media/image5.svg"/><Relationship Id="rId7" Type="http://schemas.openxmlformats.org/officeDocument/2006/relationships/image" Target="../media/image7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_Title_A_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fik 15">
            <a:extLst>
              <a:ext uri="{FF2B5EF4-FFF2-40B4-BE49-F238E27FC236}">
                <a16:creationId xmlns:a16="http://schemas.microsoft.com/office/drawing/2014/main" id="{5197CD21-2836-4DBE-B686-6B34A195A1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3924299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170354C8-9813-48A8-B3E0-0EF2AAAFA07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9035" y="3472182"/>
            <a:ext cx="309880" cy="250288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F4639D0E-5CDB-44C3-900F-876CA3A7603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700000">
            <a:off x="3161516" y="3442166"/>
            <a:ext cx="383625" cy="277063"/>
          </a:xfrm>
          <a:prstGeom prst="rect">
            <a:avLst/>
          </a:prstGeom>
        </p:spPr>
      </p:pic>
      <p:sp>
        <p:nvSpPr>
          <p:cNvPr id="19" name="Textplatzhalter 22">
            <a:extLst>
              <a:ext uri="{FF2B5EF4-FFF2-40B4-BE49-F238E27FC236}">
                <a16:creationId xmlns:a16="http://schemas.microsoft.com/office/drawing/2014/main" id="{BA8BEE86-91EC-4FFD-AB6F-FB3D7CF9248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31332" y="3439779"/>
            <a:ext cx="2195957" cy="396008"/>
          </a:xfrm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Blog</a:t>
            </a:r>
          </a:p>
        </p:txBody>
      </p:sp>
      <p:sp>
        <p:nvSpPr>
          <p:cNvPr id="20" name="Textplatzhalter 22">
            <a:extLst>
              <a:ext uri="{FF2B5EF4-FFF2-40B4-BE49-F238E27FC236}">
                <a16:creationId xmlns:a16="http://schemas.microsoft.com/office/drawing/2014/main" id="{22639B97-6724-4784-8F52-0C4690E9202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35503" y="3439779"/>
            <a:ext cx="2195957" cy="396008"/>
          </a:xfrm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@Twitter</a:t>
            </a:r>
          </a:p>
        </p:txBody>
      </p:sp>
      <p:pic>
        <p:nvPicPr>
          <p:cNvPr id="21" name="Grafik 20">
            <a:extLst>
              <a:ext uri="{FF2B5EF4-FFF2-40B4-BE49-F238E27FC236}">
                <a16:creationId xmlns:a16="http://schemas.microsoft.com/office/drawing/2014/main" id="{A29DD979-3A54-48A6-A22A-FDC5A1B3EE02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035" y="4736175"/>
            <a:ext cx="5562600" cy="266700"/>
          </a:xfrm>
          <a:prstGeom prst="rect">
            <a:avLst/>
          </a:prstGeom>
        </p:spPr>
      </p:pic>
      <p:sp>
        <p:nvSpPr>
          <p:cNvPr id="22" name="Titel 1">
            <a:extLst>
              <a:ext uri="{FF2B5EF4-FFF2-40B4-BE49-F238E27FC236}">
                <a16:creationId xmlns:a16="http://schemas.microsoft.com/office/drawing/2014/main" id="{771B470D-40F0-41F5-A13C-6BE805BBE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023" y="277383"/>
            <a:ext cx="8696655" cy="581827"/>
          </a:xfrm>
        </p:spPr>
        <p:txBody>
          <a:bodyPr anchor="t" anchorCtr="0">
            <a:noAutofit/>
          </a:bodyPr>
          <a:lstStyle>
            <a:lvl1pPr>
              <a:lnSpc>
                <a:spcPts val="3800"/>
              </a:lnSpc>
              <a:defRPr sz="35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23" name="Textplatzhalter 22">
            <a:extLst>
              <a:ext uri="{FF2B5EF4-FFF2-40B4-BE49-F238E27FC236}">
                <a16:creationId xmlns:a16="http://schemas.microsoft.com/office/drawing/2014/main" id="{79A3E2C6-7F25-4A74-B6B0-1FF280C8E15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9023" y="872613"/>
            <a:ext cx="8696654" cy="396008"/>
          </a:xfrm>
          <a:effectLst/>
        </p:spPr>
        <p:txBody>
          <a:bodyPr lIns="108000">
            <a:noAutofit/>
          </a:bodyPr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Untertitel optional</a:t>
            </a:r>
          </a:p>
        </p:txBody>
      </p:sp>
      <p:sp>
        <p:nvSpPr>
          <p:cNvPr id="24" name="Textplatzhalter 22">
            <a:extLst>
              <a:ext uri="{FF2B5EF4-FFF2-40B4-BE49-F238E27FC236}">
                <a16:creationId xmlns:a16="http://schemas.microsoft.com/office/drawing/2014/main" id="{C8F2CE15-1030-474F-912C-5354C12B8D5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89023" y="1245688"/>
            <a:ext cx="8696654" cy="396008"/>
          </a:xfrm>
          <a:effectLst/>
        </p:spPr>
        <p:txBody>
          <a:bodyPr lIns="108000">
            <a:noAutofit/>
          </a:bodyPr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 dirty="0"/>
              <a:t>Referent(en) nur Vorname</a:t>
            </a:r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5F547F7B-45DC-43D0-A7D1-ADE243F4AC61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579128" y="4711969"/>
            <a:ext cx="1378800" cy="273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6715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_Kapitel_A_grü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092D89D9-1FD6-4D2F-9D09-5F0F2B710871}"/>
              </a:ext>
            </a:extLst>
          </p:cNvPr>
          <p:cNvSpPr/>
          <p:nvPr userDrawn="1"/>
        </p:nvSpPr>
        <p:spPr>
          <a:xfrm>
            <a:off x="-11010" y="-1"/>
            <a:ext cx="9155010" cy="5143501"/>
          </a:xfrm>
          <a:prstGeom prst="rect">
            <a:avLst/>
          </a:prstGeom>
          <a:solidFill>
            <a:srgbClr val="55B8A4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err="1">
              <a:solidFill>
                <a:schemeClr val="tx1"/>
              </a:solidFill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469AB79E-654E-403C-A81E-D3FFF90DE54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78000" y="183600"/>
            <a:ext cx="1378800" cy="275760"/>
          </a:xfrm>
          <a:prstGeom prst="rect">
            <a:avLst/>
          </a:prstGeom>
        </p:spPr>
      </p:pic>
      <p:sp>
        <p:nvSpPr>
          <p:cNvPr id="10" name="Titel 1">
            <a:extLst>
              <a:ext uri="{FF2B5EF4-FFF2-40B4-BE49-F238E27FC236}">
                <a16:creationId xmlns:a16="http://schemas.microsoft.com/office/drawing/2014/main" id="{851451F8-AE7E-41C2-969E-8B96A1710F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753" y="183600"/>
            <a:ext cx="7123328" cy="3859820"/>
          </a:xfrm>
        </p:spPr>
        <p:txBody>
          <a:bodyPr anchor="t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4930746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_Kapitel_A_r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B8D24153-0811-4AB1-83A2-DDBC4141CA86}"/>
              </a:ext>
            </a:extLst>
          </p:cNvPr>
          <p:cNvSpPr/>
          <p:nvPr userDrawn="1"/>
        </p:nvSpPr>
        <p:spPr>
          <a:xfrm>
            <a:off x="-11010" y="0"/>
            <a:ext cx="9155010" cy="5143500"/>
          </a:xfrm>
          <a:prstGeom prst="rect">
            <a:avLst/>
          </a:prstGeom>
          <a:solidFill>
            <a:srgbClr val="D4594A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err="1">
              <a:solidFill>
                <a:schemeClr val="tx1"/>
              </a:solidFill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D7E9EE54-3057-4CAA-BFBD-6591E6965AB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78000" y="183600"/>
            <a:ext cx="1378800" cy="275760"/>
          </a:xfrm>
          <a:prstGeom prst="rect">
            <a:avLst/>
          </a:prstGeom>
        </p:spPr>
      </p:pic>
      <p:sp>
        <p:nvSpPr>
          <p:cNvPr id="10" name="Titel 1">
            <a:extLst>
              <a:ext uri="{FF2B5EF4-FFF2-40B4-BE49-F238E27FC236}">
                <a16:creationId xmlns:a16="http://schemas.microsoft.com/office/drawing/2014/main" id="{AD720BF1-7F7D-40C8-8722-1457C24E5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753" y="183600"/>
            <a:ext cx="7123328" cy="3859820"/>
          </a:xfrm>
        </p:spPr>
        <p:txBody>
          <a:bodyPr anchor="t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3986367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_Kapitel_A_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4BF6EC13-A217-46FF-B833-15F4E80EE926}"/>
              </a:ext>
            </a:extLst>
          </p:cNvPr>
          <p:cNvSpPr/>
          <p:nvPr userDrawn="1"/>
        </p:nvSpPr>
        <p:spPr>
          <a:xfrm>
            <a:off x="-11010" y="0"/>
            <a:ext cx="9155010" cy="5143500"/>
          </a:xfrm>
          <a:prstGeom prst="rect">
            <a:avLst/>
          </a:prstGeom>
          <a:solidFill>
            <a:srgbClr val="005279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err="1">
              <a:solidFill>
                <a:schemeClr val="tx1"/>
              </a:solidFill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D7943D0A-B558-4E95-97AB-CAECC108DC8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78000" y="183600"/>
            <a:ext cx="1378800" cy="275760"/>
          </a:xfrm>
          <a:prstGeom prst="rect">
            <a:avLst/>
          </a:prstGeom>
        </p:spPr>
      </p:pic>
      <p:sp>
        <p:nvSpPr>
          <p:cNvPr id="10" name="Titel 1">
            <a:extLst>
              <a:ext uri="{FF2B5EF4-FFF2-40B4-BE49-F238E27FC236}">
                <a16:creationId xmlns:a16="http://schemas.microsoft.com/office/drawing/2014/main" id="{D6023618-6CC9-493B-93D5-C80CC5B512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753" y="183600"/>
            <a:ext cx="7123328" cy="3859820"/>
          </a:xfrm>
        </p:spPr>
        <p:txBody>
          <a:bodyPr anchor="t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4270001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_Kapitel_B_grü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21F0E14E-85EE-4A7A-9031-446A3D03915F}"/>
              </a:ext>
            </a:extLst>
          </p:cNvPr>
          <p:cNvSpPr/>
          <p:nvPr userDrawn="1"/>
        </p:nvSpPr>
        <p:spPr>
          <a:xfrm>
            <a:off x="-11010" y="-1"/>
            <a:ext cx="9155010" cy="3924299"/>
          </a:xfrm>
          <a:prstGeom prst="rect">
            <a:avLst/>
          </a:prstGeom>
          <a:solidFill>
            <a:srgbClr val="55B8A4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err="1">
              <a:solidFill>
                <a:schemeClr val="tx1"/>
              </a:solidFill>
            </a:endParaRPr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FC0A1987-A0F7-48BE-80A5-6722510945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055" y="1121569"/>
            <a:ext cx="8102880" cy="1505157"/>
          </a:xfrm>
        </p:spPr>
        <p:txBody>
          <a:bodyPr wrap="square" anchor="t" anchorCtr="0">
            <a:spAutoFit/>
          </a:bodyPr>
          <a:lstStyle>
            <a:lvl1pPr algn="ctr">
              <a:lnSpc>
                <a:spcPts val="5500"/>
              </a:lnSpc>
              <a:defRPr sz="50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r>
              <a:rPr lang="de-DE"/>
              <a:t>Mastertitelformat</a:t>
            </a:r>
            <a:br>
              <a:rPr lang="de-DE"/>
            </a:br>
            <a:r>
              <a:rPr lang="de-DE"/>
              <a:t>bearbeiten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1A1CCB88-124B-480F-9286-28665809355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78000" y="183600"/>
            <a:ext cx="1378800" cy="275760"/>
          </a:xfrm>
          <a:prstGeom prst="rect">
            <a:avLst/>
          </a:prstGeom>
        </p:spPr>
      </p:pic>
      <p:sp>
        <p:nvSpPr>
          <p:cNvPr id="12" name="Datumsplatzhalter 3">
            <a:extLst>
              <a:ext uri="{FF2B5EF4-FFF2-40B4-BE49-F238E27FC236}">
                <a16:creationId xmlns:a16="http://schemas.microsoft.com/office/drawing/2014/main" id="{B11E6D8D-37CE-4FEF-A990-15667DCD6C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31024" y="4712670"/>
            <a:ext cx="889463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13" name="Fußzeilenplatzhalter 4">
            <a:extLst>
              <a:ext uri="{FF2B5EF4-FFF2-40B4-BE49-F238E27FC236}">
                <a16:creationId xmlns:a16="http://schemas.microsoft.com/office/drawing/2014/main" id="{DDEE0E11-E8D8-4077-85B7-406F19EB27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910217" y="4717499"/>
            <a:ext cx="704771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 dirty="0"/>
              <a:t>Kafka </a:t>
            </a:r>
            <a:r>
              <a:rPr lang="de-DE" dirty="0" err="1"/>
              <a:t>as</a:t>
            </a:r>
            <a:r>
              <a:rPr lang="de-DE" dirty="0"/>
              <a:t> an Event Store –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Good</a:t>
            </a:r>
            <a:r>
              <a:rPr lang="de-DE" dirty="0"/>
              <a:t> </a:t>
            </a:r>
            <a:r>
              <a:rPr lang="de-DE" dirty="0" err="1"/>
              <a:t>Enough</a:t>
            </a:r>
            <a:r>
              <a:rPr lang="de-DE" dirty="0"/>
              <a:t>?</a:t>
            </a:r>
          </a:p>
        </p:txBody>
      </p:sp>
      <p:sp>
        <p:nvSpPr>
          <p:cNvPr id="14" name="Foliennummernplatzhalter 5">
            <a:extLst>
              <a:ext uri="{FF2B5EF4-FFF2-40B4-BE49-F238E27FC236}">
                <a16:creationId xmlns:a16="http://schemas.microsoft.com/office/drawing/2014/main" id="{7C13BF8C-866F-4A9D-9F03-D9C153D966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66006" y="4712671"/>
            <a:ext cx="575288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EBD7C1-51EB-4865-9A96-3F34B13A13C1}" type="slidenum">
              <a:rPr lang="de-DE" smtClean="0"/>
              <a:t>‹#›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72F7BC2B-0DC4-AA4B-B982-09862EE6D313}"/>
              </a:ext>
            </a:extLst>
          </p:cNvPr>
          <p:cNvSpPr txBox="1">
            <a:spLocks/>
          </p:cNvSpPr>
          <p:nvPr userDrawn="1"/>
        </p:nvSpPr>
        <p:spPr>
          <a:xfrm>
            <a:off x="8289178" y="4701784"/>
            <a:ext cx="834681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1100" kern="1200" baseline="0">
                <a:solidFill>
                  <a:schemeClr val="bg1">
                    <a:lumMod val="65000"/>
                  </a:schemeClr>
                </a:solidFill>
                <a:latin typeface="Arial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200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gschmutz</a:t>
            </a:r>
          </a:p>
        </p:txBody>
      </p:sp>
      <p:pic>
        <p:nvPicPr>
          <p:cNvPr id="9" name="Picture 6" descr="Bildergebnis für twitter">
            <a:extLst>
              <a:ext uri="{FF2B5EF4-FFF2-40B4-BE49-F238E27FC236}">
                <a16:creationId xmlns:a16="http://schemas.microsoft.com/office/drawing/2014/main" id="{801B29C3-A59A-6449-9833-8C661093F7E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9753" y="4736785"/>
            <a:ext cx="266700" cy="229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74598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_Kapitel_B_li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3C67582C-2D49-48EE-B03E-1B6C28A3A250}"/>
              </a:ext>
            </a:extLst>
          </p:cNvPr>
          <p:cNvSpPr/>
          <p:nvPr userDrawn="1"/>
        </p:nvSpPr>
        <p:spPr>
          <a:xfrm>
            <a:off x="-11010" y="-1"/>
            <a:ext cx="9155010" cy="3924299"/>
          </a:xfrm>
          <a:prstGeom prst="rect">
            <a:avLst/>
          </a:prstGeom>
          <a:solidFill>
            <a:srgbClr val="6D65AB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err="1">
              <a:solidFill>
                <a:schemeClr val="tx1"/>
              </a:solidFill>
            </a:endParaRP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47DFC092-A942-4224-B76B-183ACC3B8ED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78000" y="183600"/>
            <a:ext cx="1378800" cy="275760"/>
          </a:xfrm>
          <a:prstGeom prst="rect">
            <a:avLst/>
          </a:prstGeom>
        </p:spPr>
      </p:pic>
      <p:sp>
        <p:nvSpPr>
          <p:cNvPr id="18" name="Titel 1">
            <a:extLst>
              <a:ext uri="{FF2B5EF4-FFF2-40B4-BE49-F238E27FC236}">
                <a16:creationId xmlns:a16="http://schemas.microsoft.com/office/drawing/2014/main" id="{CA15387C-2715-4DAC-B6D7-ADA2AA2CA0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055" y="1121569"/>
            <a:ext cx="8102880" cy="1505157"/>
          </a:xfrm>
        </p:spPr>
        <p:txBody>
          <a:bodyPr wrap="square" anchor="t" anchorCtr="0">
            <a:spAutoFit/>
          </a:bodyPr>
          <a:lstStyle>
            <a:lvl1pPr algn="ctr">
              <a:lnSpc>
                <a:spcPts val="5500"/>
              </a:lnSpc>
              <a:defRPr sz="50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r>
              <a:rPr lang="de-DE"/>
              <a:t>Mastertitelformat</a:t>
            </a:r>
            <a:br>
              <a:rPr lang="de-DE"/>
            </a:br>
            <a:r>
              <a:rPr lang="de-DE"/>
              <a:t>bearbeiten</a:t>
            </a:r>
          </a:p>
        </p:txBody>
      </p:sp>
      <p:sp>
        <p:nvSpPr>
          <p:cNvPr id="19" name="Datumsplatzhalter 3">
            <a:extLst>
              <a:ext uri="{FF2B5EF4-FFF2-40B4-BE49-F238E27FC236}">
                <a16:creationId xmlns:a16="http://schemas.microsoft.com/office/drawing/2014/main" id="{08DF3C16-9D31-4812-8763-A8FB7F96ED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31024" y="4712670"/>
            <a:ext cx="889463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20" name="Fußzeilenplatzhalter 4">
            <a:extLst>
              <a:ext uri="{FF2B5EF4-FFF2-40B4-BE49-F238E27FC236}">
                <a16:creationId xmlns:a16="http://schemas.microsoft.com/office/drawing/2014/main" id="{5DB8CB4D-28D3-4DE4-8587-1696B5BFDC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910217" y="4717499"/>
            <a:ext cx="704771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Kafka as an Event Store – is it Good Enough?</a:t>
            </a:r>
          </a:p>
        </p:txBody>
      </p:sp>
      <p:sp>
        <p:nvSpPr>
          <p:cNvPr id="21" name="Foliennummernplatzhalter 5">
            <a:extLst>
              <a:ext uri="{FF2B5EF4-FFF2-40B4-BE49-F238E27FC236}">
                <a16:creationId xmlns:a16="http://schemas.microsoft.com/office/drawing/2014/main" id="{7520853E-47E9-4612-97E1-8AB2BA1D14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66006" y="4712671"/>
            <a:ext cx="575288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EBD7C1-51EB-4865-9A96-3F34B13A13C1}" type="slidenum">
              <a:rPr lang="de-DE" smtClean="0"/>
              <a:t>‹#›</a:t>
            </a:fld>
            <a:endParaRPr lang="de-DE"/>
          </a:p>
        </p:txBody>
      </p:sp>
      <p:sp>
        <p:nvSpPr>
          <p:cNvPr id="9" name="Fußzeilenplatzhalter 7">
            <a:extLst>
              <a:ext uri="{FF2B5EF4-FFF2-40B4-BE49-F238E27FC236}">
                <a16:creationId xmlns:a16="http://schemas.microsoft.com/office/drawing/2014/main" id="{C93B6325-EE03-3F4F-B541-FD2D1E2F56F8}"/>
              </a:ext>
            </a:extLst>
          </p:cNvPr>
          <p:cNvSpPr txBox="1">
            <a:spLocks/>
          </p:cNvSpPr>
          <p:nvPr userDrawn="1"/>
        </p:nvSpPr>
        <p:spPr>
          <a:xfrm>
            <a:off x="8289178" y="4701784"/>
            <a:ext cx="834681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1100" kern="1200" baseline="0">
                <a:solidFill>
                  <a:schemeClr val="bg1">
                    <a:lumMod val="65000"/>
                  </a:schemeClr>
                </a:solidFill>
                <a:latin typeface="Arial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200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gschmutz</a:t>
            </a:r>
          </a:p>
        </p:txBody>
      </p:sp>
      <p:pic>
        <p:nvPicPr>
          <p:cNvPr id="10" name="Picture 6" descr="Bildergebnis für twitter">
            <a:extLst>
              <a:ext uri="{FF2B5EF4-FFF2-40B4-BE49-F238E27FC236}">
                <a16:creationId xmlns:a16="http://schemas.microsoft.com/office/drawing/2014/main" id="{440C70F2-2194-C743-8C14-0CA97305FBD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9753" y="4736785"/>
            <a:ext cx="266700" cy="229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85601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_Kapitel_B_r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5C66A956-B0FF-4319-9B71-E4531186362B}"/>
              </a:ext>
            </a:extLst>
          </p:cNvPr>
          <p:cNvSpPr/>
          <p:nvPr userDrawn="1"/>
        </p:nvSpPr>
        <p:spPr>
          <a:xfrm>
            <a:off x="-11010" y="-1"/>
            <a:ext cx="9155010" cy="3924299"/>
          </a:xfrm>
          <a:prstGeom prst="rect">
            <a:avLst/>
          </a:prstGeom>
          <a:solidFill>
            <a:srgbClr val="D4594A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err="1">
              <a:solidFill>
                <a:schemeClr val="tx1"/>
              </a:solidFill>
            </a:endParaRPr>
          </a:p>
        </p:txBody>
      </p:sp>
      <p:sp>
        <p:nvSpPr>
          <p:cNvPr id="17" name="Titel 1">
            <a:extLst>
              <a:ext uri="{FF2B5EF4-FFF2-40B4-BE49-F238E27FC236}">
                <a16:creationId xmlns:a16="http://schemas.microsoft.com/office/drawing/2014/main" id="{DE85DEA6-17F2-4AFC-BC2F-05A406D4BC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055" y="1121569"/>
            <a:ext cx="8102880" cy="1505157"/>
          </a:xfrm>
        </p:spPr>
        <p:txBody>
          <a:bodyPr wrap="square" anchor="t" anchorCtr="0">
            <a:spAutoFit/>
          </a:bodyPr>
          <a:lstStyle>
            <a:lvl1pPr algn="ctr">
              <a:lnSpc>
                <a:spcPts val="5500"/>
              </a:lnSpc>
              <a:defRPr sz="50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r>
              <a:rPr lang="de-DE"/>
              <a:t>Mastertitelformat</a:t>
            </a:r>
            <a:br>
              <a:rPr lang="de-DE"/>
            </a:br>
            <a:r>
              <a:rPr lang="de-DE"/>
              <a:t>bearbeiten</a:t>
            </a: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3369EA8D-B86D-4B83-BB75-16A59680A79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78000" y="183600"/>
            <a:ext cx="1378800" cy="275760"/>
          </a:xfrm>
          <a:prstGeom prst="rect">
            <a:avLst/>
          </a:prstGeom>
        </p:spPr>
      </p:pic>
      <p:sp>
        <p:nvSpPr>
          <p:cNvPr id="19" name="Datumsplatzhalter 3">
            <a:extLst>
              <a:ext uri="{FF2B5EF4-FFF2-40B4-BE49-F238E27FC236}">
                <a16:creationId xmlns:a16="http://schemas.microsoft.com/office/drawing/2014/main" id="{C96C2F84-0FF5-4C9E-AF01-D500921931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31024" y="4712670"/>
            <a:ext cx="889463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20" name="Fußzeilenplatzhalter 4">
            <a:extLst>
              <a:ext uri="{FF2B5EF4-FFF2-40B4-BE49-F238E27FC236}">
                <a16:creationId xmlns:a16="http://schemas.microsoft.com/office/drawing/2014/main" id="{5D5DC4A7-5535-4FCE-BB48-E802E6205C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910217" y="4717499"/>
            <a:ext cx="704771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Kafka as an Event Store – is it Good Enough?</a:t>
            </a:r>
          </a:p>
        </p:txBody>
      </p:sp>
      <p:sp>
        <p:nvSpPr>
          <p:cNvPr id="21" name="Foliennummernplatzhalter 5">
            <a:extLst>
              <a:ext uri="{FF2B5EF4-FFF2-40B4-BE49-F238E27FC236}">
                <a16:creationId xmlns:a16="http://schemas.microsoft.com/office/drawing/2014/main" id="{D774571A-8C5E-44A5-A068-8AA7E65AE5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66006" y="4712671"/>
            <a:ext cx="575288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EBD7C1-51EB-4865-9A96-3F34B13A13C1}" type="slidenum">
              <a:rPr lang="de-DE" smtClean="0"/>
              <a:t>‹#›</a:t>
            </a:fld>
            <a:endParaRPr lang="de-DE"/>
          </a:p>
        </p:txBody>
      </p:sp>
      <p:sp>
        <p:nvSpPr>
          <p:cNvPr id="9" name="Fußzeilenplatzhalter 7">
            <a:extLst>
              <a:ext uri="{FF2B5EF4-FFF2-40B4-BE49-F238E27FC236}">
                <a16:creationId xmlns:a16="http://schemas.microsoft.com/office/drawing/2014/main" id="{93C495A8-4792-6E4D-875D-400353F01F0B}"/>
              </a:ext>
            </a:extLst>
          </p:cNvPr>
          <p:cNvSpPr txBox="1">
            <a:spLocks/>
          </p:cNvSpPr>
          <p:nvPr userDrawn="1"/>
        </p:nvSpPr>
        <p:spPr>
          <a:xfrm>
            <a:off x="8289178" y="4701784"/>
            <a:ext cx="834681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1100" kern="1200" baseline="0">
                <a:solidFill>
                  <a:schemeClr val="bg1">
                    <a:lumMod val="65000"/>
                  </a:schemeClr>
                </a:solidFill>
                <a:latin typeface="Arial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200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gschmutz</a:t>
            </a:r>
          </a:p>
        </p:txBody>
      </p:sp>
      <p:pic>
        <p:nvPicPr>
          <p:cNvPr id="10" name="Picture 6" descr="Bildergebnis für twitter">
            <a:extLst>
              <a:ext uri="{FF2B5EF4-FFF2-40B4-BE49-F238E27FC236}">
                <a16:creationId xmlns:a16="http://schemas.microsoft.com/office/drawing/2014/main" id="{52CD6AF1-99CC-C645-B805-28138A5AD41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9753" y="4736785"/>
            <a:ext cx="266700" cy="229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60658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_Kapitel_B_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101AC582-1C43-4B27-92CD-CC98F881CFD3}"/>
              </a:ext>
            </a:extLst>
          </p:cNvPr>
          <p:cNvSpPr/>
          <p:nvPr userDrawn="1"/>
        </p:nvSpPr>
        <p:spPr>
          <a:xfrm>
            <a:off x="-11010" y="-1"/>
            <a:ext cx="9155010" cy="3924299"/>
          </a:xfrm>
          <a:prstGeom prst="rect">
            <a:avLst/>
          </a:prstGeom>
          <a:solidFill>
            <a:srgbClr val="005279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err="1">
              <a:solidFill>
                <a:schemeClr val="tx1"/>
              </a:solidFill>
            </a:endParaRPr>
          </a:p>
        </p:txBody>
      </p:sp>
      <p:sp>
        <p:nvSpPr>
          <p:cNvPr id="17" name="Titel 1">
            <a:extLst>
              <a:ext uri="{FF2B5EF4-FFF2-40B4-BE49-F238E27FC236}">
                <a16:creationId xmlns:a16="http://schemas.microsoft.com/office/drawing/2014/main" id="{1343DAFB-CFA7-4C3E-BB19-0EF647D01D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055" y="1121569"/>
            <a:ext cx="8102880" cy="1505157"/>
          </a:xfrm>
        </p:spPr>
        <p:txBody>
          <a:bodyPr wrap="square" anchor="t" anchorCtr="0">
            <a:spAutoFit/>
          </a:bodyPr>
          <a:lstStyle>
            <a:lvl1pPr algn="ctr">
              <a:lnSpc>
                <a:spcPts val="5500"/>
              </a:lnSpc>
              <a:defRPr sz="50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r>
              <a:rPr lang="de-DE"/>
              <a:t>Mastertitelformat</a:t>
            </a:r>
            <a:br>
              <a:rPr lang="de-DE"/>
            </a:br>
            <a:r>
              <a:rPr lang="de-DE"/>
              <a:t>bearbeiten</a:t>
            </a: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9EB3827D-7209-4D67-8A7F-93493C8072E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78000" y="183600"/>
            <a:ext cx="1378800" cy="275760"/>
          </a:xfrm>
          <a:prstGeom prst="rect">
            <a:avLst/>
          </a:prstGeom>
        </p:spPr>
      </p:pic>
      <p:sp>
        <p:nvSpPr>
          <p:cNvPr id="19" name="Datumsplatzhalter 3">
            <a:extLst>
              <a:ext uri="{FF2B5EF4-FFF2-40B4-BE49-F238E27FC236}">
                <a16:creationId xmlns:a16="http://schemas.microsoft.com/office/drawing/2014/main" id="{D56F2200-CFDD-4F9C-A826-D2A5163006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31024" y="4712670"/>
            <a:ext cx="889463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20" name="Fußzeilenplatzhalter 4">
            <a:extLst>
              <a:ext uri="{FF2B5EF4-FFF2-40B4-BE49-F238E27FC236}">
                <a16:creationId xmlns:a16="http://schemas.microsoft.com/office/drawing/2014/main" id="{00ABE1D4-35DF-451B-A8F6-603A16531D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910217" y="4717499"/>
            <a:ext cx="704771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Kafka as an Event Store – is it Good Enough?</a:t>
            </a:r>
          </a:p>
        </p:txBody>
      </p:sp>
      <p:sp>
        <p:nvSpPr>
          <p:cNvPr id="21" name="Foliennummernplatzhalter 5">
            <a:extLst>
              <a:ext uri="{FF2B5EF4-FFF2-40B4-BE49-F238E27FC236}">
                <a16:creationId xmlns:a16="http://schemas.microsoft.com/office/drawing/2014/main" id="{DB3A3C30-14AE-4792-A8EB-78D8015A1F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66006" y="4712671"/>
            <a:ext cx="575288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EBD7C1-51EB-4865-9A96-3F34B13A13C1}" type="slidenum">
              <a:rPr lang="de-DE" smtClean="0"/>
              <a:t>‹#›</a:t>
            </a:fld>
            <a:endParaRPr lang="de-DE"/>
          </a:p>
        </p:txBody>
      </p:sp>
      <p:sp>
        <p:nvSpPr>
          <p:cNvPr id="9" name="Fußzeilenplatzhalter 7">
            <a:extLst>
              <a:ext uri="{FF2B5EF4-FFF2-40B4-BE49-F238E27FC236}">
                <a16:creationId xmlns:a16="http://schemas.microsoft.com/office/drawing/2014/main" id="{C19095E3-F564-4341-886C-4795505F56A6}"/>
              </a:ext>
            </a:extLst>
          </p:cNvPr>
          <p:cNvSpPr txBox="1">
            <a:spLocks/>
          </p:cNvSpPr>
          <p:nvPr userDrawn="1"/>
        </p:nvSpPr>
        <p:spPr>
          <a:xfrm>
            <a:off x="8289178" y="4701784"/>
            <a:ext cx="834681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1100" kern="1200" baseline="0">
                <a:solidFill>
                  <a:schemeClr val="bg1">
                    <a:lumMod val="65000"/>
                  </a:schemeClr>
                </a:solidFill>
                <a:latin typeface="Arial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200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gschmutz</a:t>
            </a:r>
          </a:p>
        </p:txBody>
      </p:sp>
      <p:pic>
        <p:nvPicPr>
          <p:cNvPr id="10" name="Picture 6" descr="Bildergebnis für twitter">
            <a:extLst>
              <a:ext uri="{FF2B5EF4-FFF2-40B4-BE49-F238E27FC236}">
                <a16:creationId xmlns:a16="http://schemas.microsoft.com/office/drawing/2014/main" id="{637D6CF2-0618-7441-9FD3-55E531CE2A3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9753" y="4736785"/>
            <a:ext cx="266700" cy="229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02479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_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1">
            <a:extLst>
              <a:ext uri="{FF2B5EF4-FFF2-40B4-BE49-F238E27FC236}">
                <a16:creationId xmlns:a16="http://schemas.microsoft.com/office/drawing/2014/main" id="{A77B4694-570E-4975-9A1B-BA45EB3B7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006" y="120885"/>
            <a:ext cx="7235933" cy="588376"/>
          </a:xfrm>
        </p:spPr>
        <p:txBody>
          <a:bodyPr anchor="t" anchorCtr="0"/>
          <a:lstStyle>
            <a:lvl1pPr>
              <a:defRPr>
                <a:latin typeface="Nunito" pitchFamily="2" charset="77"/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14" name="Datumsplatzhalter 3">
            <a:extLst>
              <a:ext uri="{FF2B5EF4-FFF2-40B4-BE49-F238E27FC236}">
                <a16:creationId xmlns:a16="http://schemas.microsoft.com/office/drawing/2014/main" id="{09D99876-60E0-417A-8567-F163235ED5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31024" y="4712670"/>
            <a:ext cx="889463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15" name="Fußzeilenplatzhalter 4">
            <a:extLst>
              <a:ext uri="{FF2B5EF4-FFF2-40B4-BE49-F238E27FC236}">
                <a16:creationId xmlns:a16="http://schemas.microsoft.com/office/drawing/2014/main" id="{1793CE4D-22C3-4F9F-9CF7-1EFEE4BC12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910217" y="4717499"/>
            <a:ext cx="704771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Kafka as an Event Store – is it Good Enough?</a:t>
            </a:r>
          </a:p>
        </p:txBody>
      </p:sp>
      <p:sp>
        <p:nvSpPr>
          <p:cNvPr id="16" name="Foliennummernplatzhalter 5">
            <a:extLst>
              <a:ext uri="{FF2B5EF4-FFF2-40B4-BE49-F238E27FC236}">
                <a16:creationId xmlns:a16="http://schemas.microsoft.com/office/drawing/2014/main" id="{4861E02D-CB25-4CF6-88D1-EB22C74259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66006" y="4712671"/>
            <a:ext cx="575288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EBD7C1-51EB-4865-9A96-3F34B13A13C1}" type="slidenum">
              <a:rPr lang="de-DE" smtClean="0"/>
              <a:t>‹#›</a:t>
            </a:fld>
            <a:endParaRPr lang="de-DE"/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E09447A5-C892-3043-9491-E871416C30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006" y="801522"/>
            <a:ext cx="8691921" cy="381405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Fußzeilenplatzhalter 7">
            <a:extLst>
              <a:ext uri="{FF2B5EF4-FFF2-40B4-BE49-F238E27FC236}">
                <a16:creationId xmlns:a16="http://schemas.microsoft.com/office/drawing/2014/main" id="{1948A82E-8933-334C-A14C-A1FC97937BFE}"/>
              </a:ext>
            </a:extLst>
          </p:cNvPr>
          <p:cNvSpPr txBox="1">
            <a:spLocks/>
          </p:cNvSpPr>
          <p:nvPr userDrawn="1"/>
        </p:nvSpPr>
        <p:spPr>
          <a:xfrm>
            <a:off x="8289178" y="4701784"/>
            <a:ext cx="834681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1100" kern="1200" baseline="0">
                <a:solidFill>
                  <a:schemeClr val="bg1">
                    <a:lumMod val="65000"/>
                  </a:schemeClr>
                </a:solidFill>
                <a:latin typeface="Arial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200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gschmutz</a:t>
            </a:r>
          </a:p>
        </p:txBody>
      </p:sp>
      <p:pic>
        <p:nvPicPr>
          <p:cNvPr id="10" name="Picture 6" descr="Bildergebnis für twitter">
            <a:extLst>
              <a:ext uri="{FF2B5EF4-FFF2-40B4-BE49-F238E27FC236}">
                <a16:creationId xmlns:a16="http://schemas.microsoft.com/office/drawing/2014/main" id="{B3B064FE-4E80-A048-82C1-01D46B18278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9753" y="4736785"/>
            <a:ext cx="266700" cy="229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800891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_Conte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>
            <a:extLst>
              <a:ext uri="{FF2B5EF4-FFF2-40B4-BE49-F238E27FC236}">
                <a16:creationId xmlns:a16="http://schemas.microsoft.com/office/drawing/2014/main" id="{0845DB9C-1CC1-4BF6-BC71-6EECD640F4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6006" y="119961"/>
            <a:ext cx="7235933" cy="824768"/>
          </a:xfrm>
        </p:spPr>
        <p:txBody>
          <a:bodyPr anchor="t" anchorCtr="0"/>
          <a:lstStyle>
            <a:lvl1pPr>
              <a:defRPr>
                <a:latin typeface="Nunito" pitchFamily="2" charset="77"/>
              </a:defRPr>
            </a:lvl1pPr>
          </a:lstStyle>
          <a:p>
            <a:r>
              <a:rPr lang="de-DE" dirty="0"/>
              <a:t>Mastertitelformat</a:t>
            </a:r>
            <a:br>
              <a:rPr lang="de-DE" dirty="0"/>
            </a:br>
            <a:r>
              <a:rPr lang="de-DE" dirty="0"/>
              <a:t>bearbeiten</a:t>
            </a:r>
          </a:p>
        </p:txBody>
      </p:sp>
      <p:sp>
        <p:nvSpPr>
          <p:cNvPr id="11" name="Datumsplatzhalter 3">
            <a:extLst>
              <a:ext uri="{FF2B5EF4-FFF2-40B4-BE49-F238E27FC236}">
                <a16:creationId xmlns:a16="http://schemas.microsoft.com/office/drawing/2014/main" id="{C40AFFC1-5C34-4994-BF5F-AD132A511D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31024" y="4712670"/>
            <a:ext cx="889463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12" name="Fußzeilenplatzhalter 4">
            <a:extLst>
              <a:ext uri="{FF2B5EF4-FFF2-40B4-BE49-F238E27FC236}">
                <a16:creationId xmlns:a16="http://schemas.microsoft.com/office/drawing/2014/main" id="{C6124B7C-A990-4786-B7E0-E4D8D544D2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910217" y="4717499"/>
            <a:ext cx="704771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Kafka as an Event Store – is it Good Enough?</a:t>
            </a:r>
          </a:p>
        </p:txBody>
      </p:sp>
      <p:sp>
        <p:nvSpPr>
          <p:cNvPr id="13" name="Foliennummernplatzhalter 5">
            <a:extLst>
              <a:ext uri="{FF2B5EF4-FFF2-40B4-BE49-F238E27FC236}">
                <a16:creationId xmlns:a16="http://schemas.microsoft.com/office/drawing/2014/main" id="{7DA6385C-DBEB-4C72-9F77-F4103A6400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66006" y="4712671"/>
            <a:ext cx="575288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EBD7C1-51EB-4865-9A96-3F34B13A13C1}" type="slidenum">
              <a:rPr lang="de-DE" smtClean="0"/>
              <a:t>‹#›</a:t>
            </a:fld>
            <a:endParaRPr lang="de-DE"/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C80FF614-42F1-5C47-936E-342A3AE251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006" y="1133898"/>
            <a:ext cx="8691921" cy="351158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E110E88B-44DC-EC4E-850C-7D93D4CDCCFB}"/>
              </a:ext>
            </a:extLst>
          </p:cNvPr>
          <p:cNvSpPr txBox="1">
            <a:spLocks/>
          </p:cNvSpPr>
          <p:nvPr userDrawn="1"/>
        </p:nvSpPr>
        <p:spPr>
          <a:xfrm>
            <a:off x="8289178" y="4701784"/>
            <a:ext cx="834681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1100" kern="1200" baseline="0">
                <a:solidFill>
                  <a:schemeClr val="bg1">
                    <a:lumMod val="65000"/>
                  </a:schemeClr>
                </a:solidFill>
                <a:latin typeface="Arial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200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gschmutz</a:t>
            </a:r>
          </a:p>
        </p:txBody>
      </p:sp>
      <p:pic>
        <p:nvPicPr>
          <p:cNvPr id="9" name="Picture 6" descr="Bildergebnis für twitter">
            <a:extLst>
              <a:ext uri="{FF2B5EF4-FFF2-40B4-BE49-F238E27FC236}">
                <a16:creationId xmlns:a16="http://schemas.microsoft.com/office/drawing/2014/main" id="{694645D5-49F8-DE49-BC68-9C3456B9A2B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9753" y="4736785"/>
            <a:ext cx="266700" cy="229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826649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_Content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Datumsplatzhalter 3">
            <a:extLst>
              <a:ext uri="{FF2B5EF4-FFF2-40B4-BE49-F238E27FC236}">
                <a16:creationId xmlns:a16="http://schemas.microsoft.com/office/drawing/2014/main" id="{70379DC1-5948-4231-8375-DBF1820159F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31024" y="4712670"/>
            <a:ext cx="889463" cy="274637"/>
          </a:xfrm>
        </p:spPr>
        <p:txBody>
          <a:bodyPr/>
          <a:lstStyle/>
          <a:p>
            <a:endParaRPr lang="de-DE"/>
          </a:p>
        </p:txBody>
      </p:sp>
      <p:sp>
        <p:nvSpPr>
          <p:cNvPr id="13" name="Fußzeilenplatzhalter 4">
            <a:extLst>
              <a:ext uri="{FF2B5EF4-FFF2-40B4-BE49-F238E27FC236}">
                <a16:creationId xmlns:a16="http://schemas.microsoft.com/office/drawing/2014/main" id="{C7E87F2C-B543-4A0F-85FA-CF497B999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10217" y="4717499"/>
            <a:ext cx="7047710" cy="274637"/>
          </a:xfrm>
        </p:spPr>
        <p:txBody>
          <a:bodyPr/>
          <a:lstStyle/>
          <a:p>
            <a:r>
              <a:rPr lang="de-DE"/>
              <a:t>Kafka as an Event Store – is it Good Enough?</a:t>
            </a:r>
            <a:endParaRPr lang="de-DE" dirty="0"/>
          </a:p>
        </p:txBody>
      </p:sp>
      <p:sp>
        <p:nvSpPr>
          <p:cNvPr id="14" name="Foliennummernplatzhalter 5">
            <a:extLst>
              <a:ext uri="{FF2B5EF4-FFF2-40B4-BE49-F238E27FC236}">
                <a16:creationId xmlns:a16="http://schemas.microsoft.com/office/drawing/2014/main" id="{2DBA6980-F2C7-40C6-B8DE-2C772F639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66006" y="4712671"/>
            <a:ext cx="575288" cy="274637"/>
          </a:xfrm>
        </p:spPr>
        <p:txBody>
          <a:bodyPr/>
          <a:lstStyle/>
          <a:p>
            <a:fld id="{C8EBD7C1-51EB-4865-9A96-3F34B13A13C1}" type="slidenum">
              <a:rPr lang="de-DE" smtClean="0"/>
              <a:t>‹#›</a:t>
            </a:fld>
            <a:endParaRPr lang="de-DE"/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485F5376-6C35-9A41-A458-143BD897A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006" y="120885"/>
            <a:ext cx="7235933" cy="588376"/>
          </a:xfrm>
        </p:spPr>
        <p:txBody>
          <a:bodyPr anchor="t" anchorCtr="0"/>
          <a:lstStyle>
            <a:lvl1pPr>
              <a:defRPr>
                <a:latin typeface="Nunito" pitchFamily="2" charset="77"/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F34272B0-8383-0846-A1FC-1CB41AD7A52B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266007" y="801522"/>
            <a:ext cx="4305994" cy="381405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5" name="Inhaltsplatzhalter 2">
            <a:extLst>
              <a:ext uri="{FF2B5EF4-FFF2-40B4-BE49-F238E27FC236}">
                <a16:creationId xmlns:a16="http://schemas.microsoft.com/office/drawing/2014/main" id="{ABC4780B-F1F8-1A4B-A400-06F841801BC2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4651933" y="801522"/>
            <a:ext cx="4305994" cy="381405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2A4DA7A1-B0B7-074C-AAE3-BDAE43B08312}"/>
              </a:ext>
            </a:extLst>
          </p:cNvPr>
          <p:cNvSpPr txBox="1">
            <a:spLocks/>
          </p:cNvSpPr>
          <p:nvPr userDrawn="1"/>
        </p:nvSpPr>
        <p:spPr>
          <a:xfrm>
            <a:off x="8289178" y="4701784"/>
            <a:ext cx="834681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1100" kern="1200" baseline="0">
                <a:solidFill>
                  <a:schemeClr val="bg1">
                    <a:lumMod val="65000"/>
                  </a:schemeClr>
                </a:solidFill>
                <a:latin typeface="Arial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200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gschmutz</a:t>
            </a:r>
          </a:p>
        </p:txBody>
      </p:sp>
      <p:pic>
        <p:nvPicPr>
          <p:cNvPr id="9" name="Picture 6" descr="Bildergebnis für twitter">
            <a:extLst>
              <a:ext uri="{FF2B5EF4-FFF2-40B4-BE49-F238E27FC236}">
                <a16:creationId xmlns:a16="http://schemas.microsoft.com/office/drawing/2014/main" id="{7327581F-EC3C-2C4E-89BD-51CF988EA56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9753" y="4736785"/>
            <a:ext cx="266700" cy="229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71281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_Title_B_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0A25D9F3-6D5F-4448-9523-5CAC398200C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3924299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2F9AE17D-059E-480A-A126-FEE99A4792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023" y="277383"/>
            <a:ext cx="8696655" cy="581827"/>
          </a:xfrm>
        </p:spPr>
        <p:txBody>
          <a:bodyPr anchor="t" anchorCtr="0">
            <a:spAutoFit/>
          </a:bodyPr>
          <a:lstStyle>
            <a:lvl1pPr>
              <a:lnSpc>
                <a:spcPts val="3800"/>
              </a:lnSpc>
              <a:defRPr sz="35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A2D58D1A-EBC9-4981-9A96-3DD3C082340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035" y="4736175"/>
            <a:ext cx="5562600" cy="26670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98159E64-2620-474C-9309-3BFE3DDAF89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79128" y="4711969"/>
            <a:ext cx="1378800" cy="273992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965820A9-F670-4F7F-BC61-FE16742DC11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9035" y="3472182"/>
            <a:ext cx="309880" cy="250288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ABCC14EB-C609-48BE-8FF3-8208BB7DF114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700000">
            <a:off x="3161516" y="3442166"/>
            <a:ext cx="383625" cy="277063"/>
          </a:xfrm>
          <a:prstGeom prst="rect">
            <a:avLst/>
          </a:prstGeom>
        </p:spPr>
      </p:pic>
      <p:sp>
        <p:nvSpPr>
          <p:cNvPr id="12" name="Textplatzhalter 22">
            <a:extLst>
              <a:ext uri="{FF2B5EF4-FFF2-40B4-BE49-F238E27FC236}">
                <a16:creationId xmlns:a16="http://schemas.microsoft.com/office/drawing/2014/main" id="{F07A7AB2-BEDA-4362-A47D-DD88A8E397D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9023" y="872613"/>
            <a:ext cx="8696654" cy="396008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Untertitel optional</a:t>
            </a:r>
          </a:p>
        </p:txBody>
      </p:sp>
      <p:sp>
        <p:nvSpPr>
          <p:cNvPr id="13" name="Textplatzhalter 22">
            <a:extLst>
              <a:ext uri="{FF2B5EF4-FFF2-40B4-BE49-F238E27FC236}">
                <a16:creationId xmlns:a16="http://schemas.microsoft.com/office/drawing/2014/main" id="{06DB92DE-C58D-4E03-9EC6-15FAABF3060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89023" y="1245688"/>
            <a:ext cx="8696654" cy="396008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 dirty="0"/>
              <a:t>Referent(en) nur Vorname</a:t>
            </a:r>
          </a:p>
        </p:txBody>
      </p:sp>
      <p:sp>
        <p:nvSpPr>
          <p:cNvPr id="14" name="Textplatzhalter 22">
            <a:extLst>
              <a:ext uri="{FF2B5EF4-FFF2-40B4-BE49-F238E27FC236}">
                <a16:creationId xmlns:a16="http://schemas.microsoft.com/office/drawing/2014/main" id="{A1C607A4-07EC-44F1-8FF3-DF8BF4C21E7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35503" y="3439779"/>
            <a:ext cx="2195957" cy="396008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@Twitter</a:t>
            </a:r>
          </a:p>
        </p:txBody>
      </p:sp>
      <p:sp>
        <p:nvSpPr>
          <p:cNvPr id="15" name="Textplatzhalter 22">
            <a:extLst>
              <a:ext uri="{FF2B5EF4-FFF2-40B4-BE49-F238E27FC236}">
                <a16:creationId xmlns:a16="http://schemas.microsoft.com/office/drawing/2014/main" id="{BA864412-A07F-4D46-A20B-6A0A14F578B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31332" y="3439779"/>
            <a:ext cx="2195957" cy="396008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Blog</a:t>
            </a:r>
          </a:p>
        </p:txBody>
      </p:sp>
    </p:spTree>
    <p:extLst>
      <p:ext uri="{BB962C8B-B14F-4D97-AF65-F5344CB8AC3E}">
        <p14:creationId xmlns:p14="http://schemas.microsoft.com/office/powerpoint/2010/main" val="96849551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_Content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Bildplatzhalter 7">
            <a:extLst>
              <a:ext uri="{FF2B5EF4-FFF2-40B4-BE49-F238E27FC236}">
                <a16:creationId xmlns:a16="http://schemas.microsoft.com/office/drawing/2014/main" id="{A246EF04-7AB8-41B9-8397-57D4D4D0713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710325" y="801522"/>
            <a:ext cx="2129661" cy="1733135"/>
          </a:xfr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13" name="Bildplatzhalter 7">
            <a:extLst>
              <a:ext uri="{FF2B5EF4-FFF2-40B4-BE49-F238E27FC236}">
                <a16:creationId xmlns:a16="http://schemas.microsoft.com/office/drawing/2014/main" id="{F009CE96-EDBA-46E1-8BE6-3764D0A87FF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663373" y="2314644"/>
            <a:ext cx="1938804" cy="1733135"/>
          </a:xfr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14" name="Bildplatzhalter 7">
            <a:extLst>
              <a:ext uri="{FF2B5EF4-FFF2-40B4-BE49-F238E27FC236}">
                <a16:creationId xmlns:a16="http://schemas.microsoft.com/office/drawing/2014/main" id="{06FDF7DB-374E-46E3-9ACF-59C3DC604A8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710325" y="2626919"/>
            <a:ext cx="2129661" cy="1418244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5" name="Datumsplatzhalter 3">
            <a:extLst>
              <a:ext uri="{FF2B5EF4-FFF2-40B4-BE49-F238E27FC236}">
                <a16:creationId xmlns:a16="http://schemas.microsoft.com/office/drawing/2014/main" id="{07E86153-C323-4264-B22F-AEF5D7A9E22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31024" y="4712670"/>
            <a:ext cx="889463" cy="274637"/>
          </a:xfrm>
        </p:spPr>
        <p:txBody>
          <a:bodyPr/>
          <a:lstStyle/>
          <a:p>
            <a:endParaRPr lang="de-DE"/>
          </a:p>
        </p:txBody>
      </p:sp>
      <p:sp>
        <p:nvSpPr>
          <p:cNvPr id="16" name="Fußzeilenplatzhalter 4">
            <a:extLst>
              <a:ext uri="{FF2B5EF4-FFF2-40B4-BE49-F238E27FC236}">
                <a16:creationId xmlns:a16="http://schemas.microsoft.com/office/drawing/2014/main" id="{E479F8CE-C5CB-47A3-91D9-F3C4BBCED1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10217" y="4717499"/>
            <a:ext cx="7047710" cy="274637"/>
          </a:xfrm>
        </p:spPr>
        <p:txBody>
          <a:bodyPr/>
          <a:lstStyle/>
          <a:p>
            <a:r>
              <a:rPr lang="de-DE"/>
              <a:t>Kafka as an Event Store – is it Good Enough?</a:t>
            </a:r>
          </a:p>
        </p:txBody>
      </p:sp>
      <p:sp>
        <p:nvSpPr>
          <p:cNvPr id="17" name="Foliennummernplatzhalter 5">
            <a:extLst>
              <a:ext uri="{FF2B5EF4-FFF2-40B4-BE49-F238E27FC236}">
                <a16:creationId xmlns:a16="http://schemas.microsoft.com/office/drawing/2014/main" id="{AD49767D-4A65-4126-9DF4-01018EB11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66006" y="4712671"/>
            <a:ext cx="575288" cy="274637"/>
          </a:xfrm>
        </p:spPr>
        <p:txBody>
          <a:bodyPr/>
          <a:lstStyle/>
          <a:p>
            <a:fld id="{C8EBD7C1-51EB-4865-9A96-3F34B13A13C1}" type="slidenum">
              <a:rPr lang="de-DE" smtClean="0"/>
              <a:t>‹#›</a:t>
            </a:fld>
            <a:endParaRPr lang="de-DE" dirty="0"/>
          </a:p>
        </p:txBody>
      </p:sp>
      <p:sp>
        <p:nvSpPr>
          <p:cNvPr id="18" name="Titel 1">
            <a:extLst>
              <a:ext uri="{FF2B5EF4-FFF2-40B4-BE49-F238E27FC236}">
                <a16:creationId xmlns:a16="http://schemas.microsoft.com/office/drawing/2014/main" id="{90C427C8-2741-724B-9628-2422BD9EC5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006" y="120885"/>
            <a:ext cx="7235933" cy="588376"/>
          </a:xfrm>
        </p:spPr>
        <p:txBody>
          <a:bodyPr anchor="t" anchorCtr="0"/>
          <a:lstStyle>
            <a:lvl1pPr>
              <a:defRPr>
                <a:latin typeface="Nunito" pitchFamily="2" charset="77"/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21" name="Bildplatzhalter 7">
            <a:extLst>
              <a:ext uri="{FF2B5EF4-FFF2-40B4-BE49-F238E27FC236}">
                <a16:creationId xmlns:a16="http://schemas.microsoft.com/office/drawing/2014/main" id="{78588EE9-BF7D-D849-B737-57C402339B8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663374" y="801522"/>
            <a:ext cx="1938804" cy="1417571"/>
          </a:xfr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22" name="Bildplatzhalter 7">
            <a:extLst>
              <a:ext uri="{FF2B5EF4-FFF2-40B4-BE49-F238E27FC236}">
                <a16:creationId xmlns:a16="http://schemas.microsoft.com/office/drawing/2014/main" id="{4B763E0A-146D-7D44-BBCD-B077402437F6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266006" y="801522"/>
            <a:ext cx="4289219" cy="3243641"/>
          </a:xfr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11" name="Fußzeilenplatzhalter 7">
            <a:extLst>
              <a:ext uri="{FF2B5EF4-FFF2-40B4-BE49-F238E27FC236}">
                <a16:creationId xmlns:a16="http://schemas.microsoft.com/office/drawing/2014/main" id="{621BD2D1-CB2E-754A-AC97-B560C6DAEFD8}"/>
              </a:ext>
            </a:extLst>
          </p:cNvPr>
          <p:cNvSpPr txBox="1">
            <a:spLocks/>
          </p:cNvSpPr>
          <p:nvPr userDrawn="1"/>
        </p:nvSpPr>
        <p:spPr>
          <a:xfrm>
            <a:off x="8289178" y="4701784"/>
            <a:ext cx="834681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1100" kern="1200" baseline="0">
                <a:solidFill>
                  <a:schemeClr val="bg1">
                    <a:lumMod val="65000"/>
                  </a:schemeClr>
                </a:solidFill>
                <a:latin typeface="Arial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200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gschmutz</a:t>
            </a:r>
          </a:p>
        </p:txBody>
      </p:sp>
      <p:pic>
        <p:nvPicPr>
          <p:cNvPr id="19" name="Picture 6" descr="Bildergebnis für twitter">
            <a:extLst>
              <a:ext uri="{FF2B5EF4-FFF2-40B4-BE49-F238E27FC236}">
                <a16:creationId xmlns:a16="http://schemas.microsoft.com/office/drawing/2014/main" id="{028CE9D8-D4E5-C34E-B52E-ADB58D911C9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9753" y="4736785"/>
            <a:ext cx="266700" cy="229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167064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6_Cod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Inhaltsplatzhalter 8"/>
          <p:cNvSpPr>
            <a:spLocks noGrp="1"/>
          </p:cNvSpPr>
          <p:nvPr>
            <p:ph sz="quarter" idx="17"/>
          </p:nvPr>
        </p:nvSpPr>
        <p:spPr>
          <a:xfrm>
            <a:off x="266006" y="2327179"/>
            <a:ext cx="8151160" cy="489142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0" name="Textplatzhalter 11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260592" y="1388878"/>
            <a:ext cx="8156574" cy="805193"/>
          </a:xfrm>
          <a:ln>
            <a:solidFill>
              <a:schemeClr val="accent2"/>
            </a:solidFill>
          </a:ln>
        </p:spPr>
        <p:txBody>
          <a:bodyPr wrap="square" lIns="108000" tIns="108000" rIns="108000" bIns="108000">
            <a:spAutoFit/>
          </a:bodyPr>
          <a:lstStyle>
            <a:lvl1pPr marL="0" indent="0">
              <a:spcBef>
                <a:spcPts val="0"/>
              </a:spcBef>
              <a:buNone/>
              <a:defRPr sz="1400" b="0" baseline="0">
                <a:latin typeface="Courier New" pitchFamily="49" charset="0"/>
                <a:cs typeface="Courier New" pitchFamily="49" charset="0"/>
              </a:defRPr>
            </a:lvl1pPr>
            <a:lvl2pPr marL="1463" indent="0">
              <a:spcBef>
                <a:spcPts val="0"/>
              </a:spcBef>
              <a:buClr>
                <a:schemeClr val="tx1"/>
              </a:buClr>
              <a:buFont typeface="Arial" panose="020B0604020202020204" pitchFamily="34" charset="0"/>
              <a:buNone/>
              <a:defRPr sz="1400" b="0">
                <a:latin typeface="Courier New" pitchFamily="49" charset="0"/>
                <a:cs typeface="Courier New" pitchFamily="49" charset="0"/>
              </a:defRPr>
            </a:lvl2pPr>
            <a:lvl3pPr marL="270000" indent="0">
              <a:spcBef>
                <a:spcPts val="0"/>
              </a:spcBef>
              <a:buClr>
                <a:schemeClr val="tx1"/>
              </a:buClr>
              <a:buFont typeface="Courier New" pitchFamily="49" charset="0"/>
              <a:buNone/>
              <a:defRPr sz="1400" b="0">
                <a:latin typeface="Courier New" pitchFamily="49" charset="0"/>
                <a:cs typeface="Courier New" pitchFamily="49" charset="0"/>
              </a:defRPr>
            </a:lvl3pPr>
            <a:lvl4pPr marL="810000" indent="-270000">
              <a:spcBef>
                <a:spcPts val="0"/>
              </a:spcBef>
              <a:buClr>
                <a:schemeClr val="tx1"/>
              </a:buClr>
              <a:buFont typeface="Segoe UI" pitchFamily="34" charset="0"/>
              <a:buChar char="&gt;"/>
              <a:defRPr sz="1600"/>
            </a:lvl4pPr>
          </a:lstStyle>
          <a:p>
            <a:pPr lvl="0"/>
            <a:r>
              <a:rPr lang="de-DE" dirty="0"/>
              <a:t>Platzhalter: Schrift Courier New, nicht kleiner als 14pt</a:t>
            </a:r>
          </a:p>
          <a:p>
            <a:pPr lvl="1"/>
            <a:r>
              <a:rPr lang="de-DE" dirty="0"/>
              <a:t>Text</a:t>
            </a:r>
          </a:p>
          <a:p>
            <a:pPr lvl="2"/>
            <a:r>
              <a:rPr lang="de-DE" dirty="0"/>
              <a:t>Text</a:t>
            </a:r>
          </a:p>
        </p:txBody>
      </p:sp>
      <p:sp>
        <p:nvSpPr>
          <p:cNvPr id="15" name="Textplatzhalter 11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260592" y="2922687"/>
            <a:ext cx="8156574" cy="805193"/>
          </a:xfrm>
          <a:ln>
            <a:solidFill>
              <a:schemeClr val="accent2"/>
            </a:solidFill>
          </a:ln>
        </p:spPr>
        <p:txBody>
          <a:bodyPr wrap="square" lIns="108000" tIns="108000" rIns="108000" bIns="108000">
            <a:spAutoFit/>
          </a:bodyPr>
          <a:lstStyle>
            <a:lvl1pPr marL="0" indent="0">
              <a:spcBef>
                <a:spcPts val="0"/>
              </a:spcBef>
              <a:buNone/>
              <a:defRPr sz="1400" b="0" baseline="0">
                <a:latin typeface="Courier New" pitchFamily="49" charset="0"/>
                <a:cs typeface="Courier New" pitchFamily="49" charset="0"/>
              </a:defRPr>
            </a:lvl1pPr>
            <a:lvl2pPr marL="1463" indent="0">
              <a:spcBef>
                <a:spcPts val="0"/>
              </a:spcBef>
              <a:buClr>
                <a:schemeClr val="tx1"/>
              </a:buClr>
              <a:buFont typeface="Courier New" pitchFamily="49" charset="0"/>
              <a:buNone/>
              <a:defRPr sz="1400" b="0">
                <a:latin typeface="Courier New" pitchFamily="49" charset="0"/>
                <a:cs typeface="Courier New" pitchFamily="49" charset="0"/>
              </a:defRPr>
            </a:lvl2pPr>
            <a:lvl3pPr marL="270000" indent="0">
              <a:spcBef>
                <a:spcPts val="0"/>
              </a:spcBef>
              <a:buClr>
                <a:schemeClr val="tx1"/>
              </a:buClr>
              <a:buFont typeface="Courier New" pitchFamily="49" charset="0"/>
              <a:buNone/>
              <a:defRPr sz="1400" b="0">
                <a:latin typeface="Courier New" pitchFamily="49" charset="0"/>
                <a:cs typeface="Courier New" pitchFamily="49" charset="0"/>
              </a:defRPr>
            </a:lvl3pPr>
            <a:lvl4pPr marL="810000" indent="-270000">
              <a:spcBef>
                <a:spcPts val="0"/>
              </a:spcBef>
              <a:buClr>
                <a:schemeClr val="tx1"/>
              </a:buClr>
              <a:buFont typeface="Segoe UI" pitchFamily="34" charset="0"/>
              <a:buChar char="&gt;"/>
              <a:defRPr sz="1600"/>
            </a:lvl4pPr>
          </a:lstStyle>
          <a:p>
            <a:pPr lvl="0"/>
            <a:r>
              <a:rPr lang="de-DE" dirty="0"/>
              <a:t>Platzhalter: Schrift Courier New, nicht kleiner als 14pt</a:t>
            </a:r>
          </a:p>
          <a:p>
            <a:pPr lvl="1"/>
            <a:r>
              <a:rPr lang="de-DE" dirty="0"/>
              <a:t>Text</a:t>
            </a:r>
          </a:p>
          <a:p>
            <a:pPr lvl="2"/>
            <a:r>
              <a:rPr lang="de-DE" dirty="0"/>
              <a:t>Text</a:t>
            </a:r>
          </a:p>
        </p:txBody>
      </p:sp>
      <p:sp>
        <p:nvSpPr>
          <p:cNvPr id="13" name="Datumsplatzhalter 3">
            <a:extLst>
              <a:ext uri="{FF2B5EF4-FFF2-40B4-BE49-F238E27FC236}">
                <a16:creationId xmlns:a16="http://schemas.microsoft.com/office/drawing/2014/main" id="{D0CC3800-DF97-E340-AD61-35C134DA44D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31024" y="4712670"/>
            <a:ext cx="889463" cy="274637"/>
          </a:xfrm>
        </p:spPr>
        <p:txBody>
          <a:bodyPr/>
          <a:lstStyle/>
          <a:p>
            <a:endParaRPr lang="de-DE"/>
          </a:p>
        </p:txBody>
      </p:sp>
      <p:sp>
        <p:nvSpPr>
          <p:cNvPr id="16" name="Fußzeilenplatzhalter 4">
            <a:extLst>
              <a:ext uri="{FF2B5EF4-FFF2-40B4-BE49-F238E27FC236}">
                <a16:creationId xmlns:a16="http://schemas.microsoft.com/office/drawing/2014/main" id="{063538CD-B88E-E148-9EB7-3FAE9E8CC4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10217" y="4717499"/>
            <a:ext cx="7047710" cy="274637"/>
          </a:xfrm>
        </p:spPr>
        <p:txBody>
          <a:bodyPr/>
          <a:lstStyle/>
          <a:p>
            <a:r>
              <a:rPr lang="de-DE"/>
              <a:t>Kafka as an Event Store – is it Good Enough?</a:t>
            </a:r>
          </a:p>
        </p:txBody>
      </p:sp>
      <p:sp>
        <p:nvSpPr>
          <p:cNvPr id="17" name="Foliennummernplatzhalter 5">
            <a:extLst>
              <a:ext uri="{FF2B5EF4-FFF2-40B4-BE49-F238E27FC236}">
                <a16:creationId xmlns:a16="http://schemas.microsoft.com/office/drawing/2014/main" id="{0419B832-494C-0B40-903A-4AD5A587B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66006" y="4712671"/>
            <a:ext cx="575288" cy="274637"/>
          </a:xfrm>
        </p:spPr>
        <p:txBody>
          <a:bodyPr/>
          <a:lstStyle/>
          <a:p>
            <a:fld id="{C8EBD7C1-51EB-4865-9A96-3F34B13A13C1}" type="slidenum">
              <a:rPr lang="de-DE" smtClean="0"/>
              <a:t>‹#›</a:t>
            </a:fld>
            <a:endParaRPr lang="de-DE" dirty="0"/>
          </a:p>
        </p:txBody>
      </p:sp>
      <p:sp>
        <p:nvSpPr>
          <p:cNvPr id="18" name="Titel 1">
            <a:extLst>
              <a:ext uri="{FF2B5EF4-FFF2-40B4-BE49-F238E27FC236}">
                <a16:creationId xmlns:a16="http://schemas.microsoft.com/office/drawing/2014/main" id="{16FD33CA-3A33-F341-8E19-BB81280A0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006" y="120885"/>
            <a:ext cx="7235933" cy="588376"/>
          </a:xfrm>
        </p:spPr>
        <p:txBody>
          <a:bodyPr anchor="t" anchorCtr="0"/>
          <a:lstStyle>
            <a:lvl1pPr>
              <a:defRPr>
                <a:latin typeface="Nunito" pitchFamily="2" charset="77"/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19" name="Inhaltsplatzhalter 2">
            <a:extLst>
              <a:ext uri="{FF2B5EF4-FFF2-40B4-BE49-F238E27FC236}">
                <a16:creationId xmlns:a16="http://schemas.microsoft.com/office/drawing/2014/main" id="{080D1A91-EC3B-3C4F-ACB4-BB3BC6D7FF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007" y="801522"/>
            <a:ext cx="8151160" cy="48099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1" name="Fußzeilenplatzhalter 7">
            <a:extLst>
              <a:ext uri="{FF2B5EF4-FFF2-40B4-BE49-F238E27FC236}">
                <a16:creationId xmlns:a16="http://schemas.microsoft.com/office/drawing/2014/main" id="{1769BD60-FF17-B042-BE50-741ECB4A566E}"/>
              </a:ext>
            </a:extLst>
          </p:cNvPr>
          <p:cNvSpPr txBox="1">
            <a:spLocks/>
          </p:cNvSpPr>
          <p:nvPr userDrawn="1"/>
        </p:nvSpPr>
        <p:spPr>
          <a:xfrm>
            <a:off x="8289178" y="4701784"/>
            <a:ext cx="834681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1100" kern="1200" baseline="0">
                <a:solidFill>
                  <a:schemeClr val="bg1">
                    <a:lumMod val="65000"/>
                  </a:schemeClr>
                </a:solidFill>
                <a:latin typeface="Arial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200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gschmutz</a:t>
            </a:r>
          </a:p>
        </p:txBody>
      </p:sp>
      <p:pic>
        <p:nvPicPr>
          <p:cNvPr id="14" name="Picture 6" descr="Bildergebnis für twitter">
            <a:extLst>
              <a:ext uri="{FF2B5EF4-FFF2-40B4-BE49-F238E27FC236}">
                <a16:creationId xmlns:a16="http://schemas.microsoft.com/office/drawing/2014/main" id="{48E05855-0AC1-C148-AB0F-2174C633FF0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9753" y="4736785"/>
            <a:ext cx="266700" cy="229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078529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6_Cod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platzhalter 11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260592" y="3359752"/>
            <a:ext cx="8156574" cy="805193"/>
          </a:xfrm>
          <a:ln>
            <a:solidFill>
              <a:schemeClr val="accent2"/>
            </a:solidFill>
          </a:ln>
        </p:spPr>
        <p:txBody>
          <a:bodyPr wrap="square" lIns="108000" tIns="108000" rIns="108000" bIns="108000">
            <a:spAutoFit/>
          </a:bodyPr>
          <a:lstStyle>
            <a:lvl1pPr marL="0" indent="0">
              <a:spcBef>
                <a:spcPts val="0"/>
              </a:spcBef>
              <a:buNone/>
              <a:defRPr sz="1400" b="0" baseline="0">
                <a:latin typeface="Courier New" pitchFamily="49" charset="0"/>
                <a:cs typeface="Courier New" pitchFamily="49" charset="0"/>
              </a:defRPr>
            </a:lvl1pPr>
            <a:lvl2pPr marL="1463" indent="0">
              <a:spcBef>
                <a:spcPts val="0"/>
              </a:spcBef>
              <a:buClr>
                <a:schemeClr val="tx1"/>
              </a:buClr>
              <a:buFont typeface="Courier New" pitchFamily="49" charset="0"/>
              <a:buNone/>
              <a:defRPr sz="1400" b="0">
                <a:latin typeface="Courier New" pitchFamily="49" charset="0"/>
                <a:cs typeface="Courier New" pitchFamily="49" charset="0"/>
              </a:defRPr>
            </a:lvl2pPr>
            <a:lvl3pPr marL="270000" indent="0">
              <a:spcBef>
                <a:spcPts val="0"/>
              </a:spcBef>
              <a:buClr>
                <a:schemeClr val="tx1"/>
              </a:buClr>
              <a:buFont typeface="Courier New" pitchFamily="49" charset="0"/>
              <a:buNone/>
              <a:defRPr sz="1400" b="0">
                <a:latin typeface="Courier New" pitchFamily="49" charset="0"/>
                <a:cs typeface="Courier New" pitchFamily="49" charset="0"/>
              </a:defRPr>
            </a:lvl3pPr>
            <a:lvl4pPr marL="810000" indent="-270000">
              <a:spcBef>
                <a:spcPts val="0"/>
              </a:spcBef>
              <a:buClr>
                <a:schemeClr val="tx1"/>
              </a:buClr>
              <a:buFont typeface="Segoe UI" pitchFamily="34" charset="0"/>
              <a:buChar char="&gt;"/>
              <a:defRPr sz="1600"/>
            </a:lvl4pPr>
          </a:lstStyle>
          <a:p>
            <a:pPr lvl="0"/>
            <a:r>
              <a:rPr lang="de-DE" dirty="0"/>
              <a:t>Platzhalter: Schrift Courier New, nicht kleiner als 14pt</a:t>
            </a:r>
          </a:p>
          <a:p>
            <a:pPr lvl="1"/>
            <a:r>
              <a:rPr lang="de-DE" dirty="0"/>
              <a:t>Text</a:t>
            </a:r>
          </a:p>
          <a:p>
            <a:pPr lvl="2"/>
            <a:r>
              <a:rPr lang="de-DE" dirty="0"/>
              <a:t>Text</a:t>
            </a:r>
          </a:p>
        </p:txBody>
      </p:sp>
      <p:sp>
        <p:nvSpPr>
          <p:cNvPr id="9" name="Datumsplatzhalter 3">
            <a:extLst>
              <a:ext uri="{FF2B5EF4-FFF2-40B4-BE49-F238E27FC236}">
                <a16:creationId xmlns:a16="http://schemas.microsoft.com/office/drawing/2014/main" id="{D7805B6F-4861-7347-9C97-EDF9ADB646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31024" y="4712670"/>
            <a:ext cx="889463" cy="274637"/>
          </a:xfrm>
        </p:spPr>
        <p:txBody>
          <a:bodyPr/>
          <a:lstStyle/>
          <a:p>
            <a:endParaRPr lang="de-DE"/>
          </a:p>
        </p:txBody>
      </p:sp>
      <p:sp>
        <p:nvSpPr>
          <p:cNvPr id="11" name="Fußzeilenplatzhalter 4">
            <a:extLst>
              <a:ext uri="{FF2B5EF4-FFF2-40B4-BE49-F238E27FC236}">
                <a16:creationId xmlns:a16="http://schemas.microsoft.com/office/drawing/2014/main" id="{D4D68F10-9007-3848-8395-953654E578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10217" y="4717499"/>
            <a:ext cx="7047710" cy="274637"/>
          </a:xfrm>
        </p:spPr>
        <p:txBody>
          <a:bodyPr/>
          <a:lstStyle/>
          <a:p>
            <a:r>
              <a:rPr lang="de-DE"/>
              <a:t>Kafka as an Event Store – is it Good Enough?</a:t>
            </a:r>
          </a:p>
        </p:txBody>
      </p:sp>
      <p:sp>
        <p:nvSpPr>
          <p:cNvPr id="12" name="Foliennummernplatzhalter 5">
            <a:extLst>
              <a:ext uri="{FF2B5EF4-FFF2-40B4-BE49-F238E27FC236}">
                <a16:creationId xmlns:a16="http://schemas.microsoft.com/office/drawing/2014/main" id="{C576A2A5-D3A3-0E4F-AAEA-6FF9E38D6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66006" y="4712671"/>
            <a:ext cx="575288" cy="274637"/>
          </a:xfrm>
        </p:spPr>
        <p:txBody>
          <a:bodyPr/>
          <a:lstStyle/>
          <a:p>
            <a:fld id="{C8EBD7C1-51EB-4865-9A96-3F34B13A13C1}" type="slidenum">
              <a:rPr lang="de-DE" smtClean="0"/>
              <a:t>‹#›</a:t>
            </a:fld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7FF42DDC-53FA-F04A-9E77-9323D41C66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006" y="120885"/>
            <a:ext cx="7235933" cy="588376"/>
          </a:xfrm>
        </p:spPr>
        <p:txBody>
          <a:bodyPr anchor="t" anchorCtr="0"/>
          <a:lstStyle>
            <a:lvl1pPr>
              <a:defRPr>
                <a:latin typeface="Nunito" pitchFamily="2" charset="77"/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15" name="Inhaltsplatzhalter 2">
            <a:extLst>
              <a:ext uri="{FF2B5EF4-FFF2-40B4-BE49-F238E27FC236}">
                <a16:creationId xmlns:a16="http://schemas.microsoft.com/office/drawing/2014/main" id="{42BB6BFF-C8C2-2F43-89AE-1D4F8B0BEF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007" y="801522"/>
            <a:ext cx="8151160" cy="248146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07288097-CD53-DE47-B545-5E48FC0C40F9}"/>
              </a:ext>
            </a:extLst>
          </p:cNvPr>
          <p:cNvSpPr txBox="1">
            <a:spLocks/>
          </p:cNvSpPr>
          <p:nvPr userDrawn="1"/>
        </p:nvSpPr>
        <p:spPr>
          <a:xfrm>
            <a:off x="8289178" y="4701784"/>
            <a:ext cx="834681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1100" kern="1200" baseline="0">
                <a:solidFill>
                  <a:schemeClr val="bg1">
                    <a:lumMod val="65000"/>
                  </a:schemeClr>
                </a:solidFill>
                <a:latin typeface="Arial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200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gschmutz</a:t>
            </a:r>
          </a:p>
        </p:txBody>
      </p:sp>
      <p:pic>
        <p:nvPicPr>
          <p:cNvPr id="14" name="Picture 6" descr="Bildergebnis für twitter">
            <a:extLst>
              <a:ext uri="{FF2B5EF4-FFF2-40B4-BE49-F238E27FC236}">
                <a16:creationId xmlns:a16="http://schemas.microsoft.com/office/drawing/2014/main" id="{38619FAC-1B6F-D14C-BE92-CC2AC81C79A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9753" y="4736785"/>
            <a:ext cx="266700" cy="229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578527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04_Content_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9CEADDCB-7D21-435A-AE0F-ADB12F7EDA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2D88890B-5B56-4165-9978-173138E34D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Kafka as an Event Store – is it Good Enough?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E12235A-B783-4A55-B666-3BF9867C2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BD7C1-51EB-4865-9A96-3F34B13A13C1}" type="slidenum">
              <a:rPr lang="de-DE" smtClean="0"/>
              <a:t>‹#›</a:t>
            </a:fld>
            <a:endParaRPr lang="de-DE"/>
          </a:p>
        </p:txBody>
      </p:sp>
      <p:sp>
        <p:nvSpPr>
          <p:cNvPr id="5" name="Fußzeilenplatzhalter 7">
            <a:extLst>
              <a:ext uri="{FF2B5EF4-FFF2-40B4-BE49-F238E27FC236}">
                <a16:creationId xmlns:a16="http://schemas.microsoft.com/office/drawing/2014/main" id="{5AD75CD9-9012-D14B-B53A-F70A1D031240}"/>
              </a:ext>
            </a:extLst>
          </p:cNvPr>
          <p:cNvSpPr txBox="1">
            <a:spLocks/>
          </p:cNvSpPr>
          <p:nvPr userDrawn="1"/>
        </p:nvSpPr>
        <p:spPr>
          <a:xfrm>
            <a:off x="8289178" y="4701784"/>
            <a:ext cx="834681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1100" kern="1200" baseline="0">
                <a:solidFill>
                  <a:schemeClr val="bg1">
                    <a:lumMod val="65000"/>
                  </a:schemeClr>
                </a:solidFill>
                <a:latin typeface="Arial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200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gschmutz</a:t>
            </a:r>
          </a:p>
        </p:txBody>
      </p:sp>
      <p:pic>
        <p:nvPicPr>
          <p:cNvPr id="6" name="Picture 6" descr="Bildergebnis für twitter">
            <a:extLst>
              <a:ext uri="{FF2B5EF4-FFF2-40B4-BE49-F238E27FC236}">
                <a16:creationId xmlns:a16="http://schemas.microsoft.com/office/drawing/2014/main" id="{1B4BAF6B-F3DB-D44C-B09F-9F297494BE4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9753" y="4736785"/>
            <a:ext cx="266700" cy="229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807075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8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7">
            <a:extLst>
              <a:ext uri="{FF2B5EF4-FFF2-40B4-BE49-F238E27FC236}">
                <a16:creationId xmlns:a16="http://schemas.microsoft.com/office/drawing/2014/main" id="{B2ADB31B-AC96-104F-8C1B-D0002EADAB2D}"/>
              </a:ext>
            </a:extLst>
          </p:cNvPr>
          <p:cNvSpPr txBox="1">
            <a:spLocks/>
          </p:cNvSpPr>
          <p:nvPr userDrawn="1"/>
        </p:nvSpPr>
        <p:spPr>
          <a:xfrm>
            <a:off x="8289178" y="4701784"/>
            <a:ext cx="834681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1100" kern="1200" baseline="0">
                <a:solidFill>
                  <a:schemeClr val="bg1">
                    <a:lumMod val="65000"/>
                  </a:schemeClr>
                </a:solidFill>
                <a:latin typeface="Arial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200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gschmutz</a:t>
            </a:r>
          </a:p>
        </p:txBody>
      </p:sp>
      <p:pic>
        <p:nvPicPr>
          <p:cNvPr id="3" name="Picture 6" descr="Bildergebnis für twitter">
            <a:extLst>
              <a:ext uri="{FF2B5EF4-FFF2-40B4-BE49-F238E27FC236}">
                <a16:creationId xmlns:a16="http://schemas.microsoft.com/office/drawing/2014/main" id="{ED879305-F758-2240-A682-29E92DB0AAE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9753" y="4736785"/>
            <a:ext cx="266700" cy="229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378161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9_TVD_Why_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061E9220-6A60-446D-8BAA-B69D4A80533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255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79563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9_TVD_Why_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EF34E63E-B948-7C4D-81D0-A899CEB82FF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95638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9_TVD_Why_F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E610CE57-631B-1F4A-9DAE-B5BF9B1A2FD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36032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_Twitter_Blo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70F69672-99B8-4D41-9DC5-E030137094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0465" y="4712082"/>
            <a:ext cx="6151191" cy="301019"/>
          </a:xfrm>
          <a:prstGeom prst="rect">
            <a:avLst/>
          </a:prstGeom>
        </p:spPr>
      </p:pic>
      <p:pic>
        <p:nvPicPr>
          <p:cNvPr id="5" name="Bild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3924299"/>
          </a:xfrm>
          <a:prstGeom prst="rect">
            <a:avLst/>
          </a:prstGeom>
        </p:spPr>
      </p:pic>
      <p:sp>
        <p:nvSpPr>
          <p:cNvPr id="10" name="Titel 1"/>
          <p:cNvSpPr>
            <a:spLocks noGrp="1"/>
          </p:cNvSpPr>
          <p:nvPr>
            <p:ph type="ctrTitle" hasCustomPrompt="1"/>
          </p:nvPr>
        </p:nvSpPr>
        <p:spPr bwMode="auto">
          <a:xfrm>
            <a:off x="240465" y="280908"/>
            <a:ext cx="8544760" cy="3975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1" baseline="0">
                <a:solidFill>
                  <a:schemeClr val="bg1"/>
                </a:solidFill>
                <a:effectLst>
                  <a:outerShdw blurRad="180975" dist="38100" dir="2700000" algn="tl" rotWithShape="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r>
              <a:rPr lang="de-CH" noProof="0" dirty="0"/>
              <a:t>Überschrift nur eine Zeile</a:t>
            </a:r>
          </a:p>
        </p:txBody>
      </p:sp>
      <p:sp>
        <p:nvSpPr>
          <p:cNvPr id="11" name="Textplatzhalter 22"/>
          <p:cNvSpPr>
            <a:spLocks noGrp="1"/>
          </p:cNvSpPr>
          <p:nvPr>
            <p:ph type="body" sz="quarter" idx="13" hasCustomPrompt="1"/>
          </p:nvPr>
        </p:nvSpPr>
        <p:spPr>
          <a:xfrm>
            <a:off x="246811" y="733147"/>
            <a:ext cx="8538414" cy="544550"/>
          </a:xfrm>
        </p:spPr>
        <p:txBody>
          <a:bodyPr lIns="108000"/>
          <a:lstStyle>
            <a:lvl1pPr>
              <a:defRPr sz="2000" b="1" i="0" baseline="0">
                <a:solidFill>
                  <a:srgbClr val="FFFFFF"/>
                </a:solidFill>
                <a:effectLst>
                  <a:outerShdw blurRad="180975" dist="38100" dir="2700000" algn="tl" rotWithShape="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pPr lvl="0"/>
            <a:r>
              <a:rPr lang="de-CH" noProof="0" dirty="0"/>
              <a:t>Untertitel optional</a:t>
            </a:r>
          </a:p>
        </p:txBody>
      </p:sp>
      <p:sp>
        <p:nvSpPr>
          <p:cNvPr id="13" name="Textplatzhalter 22"/>
          <p:cNvSpPr>
            <a:spLocks noGrp="1"/>
          </p:cNvSpPr>
          <p:nvPr>
            <p:ph type="body" sz="quarter" idx="15" hasCustomPrompt="1"/>
          </p:nvPr>
        </p:nvSpPr>
        <p:spPr>
          <a:xfrm>
            <a:off x="240465" y="1320007"/>
            <a:ext cx="8544759" cy="315515"/>
          </a:xfrm>
        </p:spPr>
        <p:txBody>
          <a:bodyPr lIns="108000"/>
          <a:lstStyle>
            <a:lvl1pPr>
              <a:defRPr sz="2000" b="1" i="0" baseline="0">
                <a:solidFill>
                  <a:srgbClr val="FFFFFF"/>
                </a:solidFill>
                <a:effectLst>
                  <a:outerShdw blurRad="180975" dist="38100" dir="2700000" algn="tl" rotWithShape="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pPr lvl="0"/>
            <a:r>
              <a:rPr lang="de-CH" noProof="0" dirty="0"/>
              <a:t>Referent(en)</a:t>
            </a:r>
          </a:p>
        </p:txBody>
      </p:sp>
      <p:sp>
        <p:nvSpPr>
          <p:cNvPr id="12" name="Textplatzhalter 22"/>
          <p:cNvSpPr>
            <a:spLocks noGrp="1"/>
          </p:cNvSpPr>
          <p:nvPr>
            <p:ph type="body" sz="quarter" idx="16" hasCustomPrompt="1"/>
          </p:nvPr>
        </p:nvSpPr>
        <p:spPr>
          <a:xfrm>
            <a:off x="701040" y="3441702"/>
            <a:ext cx="2233495" cy="315515"/>
          </a:xfrm>
        </p:spPr>
        <p:txBody>
          <a:bodyPr/>
          <a:lstStyle>
            <a:lvl1pPr>
              <a:defRPr sz="2000" b="1" i="0" baseline="0">
                <a:solidFill>
                  <a:srgbClr val="FFFFFF"/>
                </a:solidFill>
                <a:effectLst>
                  <a:outerShdw blurRad="180975" dist="38100" dir="2700000" algn="tl" rotWithShape="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pPr lvl="0"/>
            <a:r>
              <a:rPr lang="de-CH" noProof="0" dirty="0"/>
              <a:t>@Twitter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F42CA6E3-64EA-1B40-905A-D2B6745DDB9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1800" y="3472182"/>
            <a:ext cx="309880" cy="250288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5C263DCA-9456-A54B-B7D9-EC01F6F83680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700000">
            <a:off x="3060661" y="3442166"/>
            <a:ext cx="383625" cy="277063"/>
          </a:xfrm>
          <a:prstGeom prst="rect">
            <a:avLst/>
          </a:prstGeom>
        </p:spPr>
      </p:pic>
      <p:sp>
        <p:nvSpPr>
          <p:cNvPr id="14" name="Textplatzhalter 22">
            <a:extLst>
              <a:ext uri="{FF2B5EF4-FFF2-40B4-BE49-F238E27FC236}">
                <a16:creationId xmlns:a16="http://schemas.microsoft.com/office/drawing/2014/main" id="{31F0E55B-6760-304B-BEE9-A6B36268992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96096" y="3439568"/>
            <a:ext cx="2233495" cy="315515"/>
          </a:xfrm>
        </p:spPr>
        <p:txBody>
          <a:bodyPr/>
          <a:lstStyle>
            <a:lvl1pPr>
              <a:defRPr sz="2000" b="1" i="0" baseline="0">
                <a:solidFill>
                  <a:srgbClr val="FFFFFF"/>
                </a:solidFill>
                <a:effectLst>
                  <a:outerShdw blurRad="180975" dist="38100" dir="2700000" algn="tl" rotWithShape="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pPr lvl="0"/>
            <a:r>
              <a:rPr lang="de-CH" noProof="0" dirty="0"/>
              <a:t>Blog</a:t>
            </a:r>
          </a:p>
        </p:txBody>
      </p:sp>
    </p:spTree>
    <p:extLst>
      <p:ext uri="{BB962C8B-B14F-4D97-AF65-F5344CB8AC3E}">
        <p14:creationId xmlns:p14="http://schemas.microsoft.com/office/powerpoint/2010/main" val="279915715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Kafka as an Event Store – is it Good Enough?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AA1D080-129B-CB43-9B9B-B053798F4C9F}" type="slidenum">
              <a:rPr lang="de-DE"/>
              <a:pPr/>
              <a:t>‹#›</a:t>
            </a:fld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2" name="Inhaltsplatzhalter 2"/>
          <p:cNvSpPr>
            <a:spLocks noGrp="1"/>
          </p:cNvSpPr>
          <p:nvPr>
            <p:ph idx="1" hasCustomPrompt="1"/>
          </p:nvPr>
        </p:nvSpPr>
        <p:spPr bwMode="gray">
          <a:xfrm>
            <a:off x="643907" y="923597"/>
            <a:ext cx="8141318" cy="3491999"/>
          </a:xfrm>
        </p:spPr>
        <p:txBody>
          <a:bodyPr/>
          <a:lstStyle>
            <a:lvl1pPr marL="342000" indent="-342000">
              <a:lnSpc>
                <a:spcPts val="1900"/>
              </a:lnSpc>
              <a:buClr>
                <a:srgbClr val="666666"/>
              </a:buClr>
              <a:buFont typeface="+mj-lt"/>
              <a:buAutoNum type="arabicPeriod"/>
              <a:defRPr lang="de-DE" sz="1600" b="1" i="0" dirty="0" smtClean="0"/>
            </a:lvl1pPr>
            <a:lvl2pPr marL="504000" indent="-180000">
              <a:lnSpc>
                <a:spcPts val="1900"/>
              </a:lnSpc>
              <a:spcBef>
                <a:spcPts val="0"/>
              </a:spcBef>
              <a:buClr>
                <a:schemeClr val="tx1"/>
              </a:buClr>
              <a:buSzPct val="90000"/>
              <a:defRPr lang="de-DE" sz="1600" baseline="0" dirty="0" smtClean="0">
                <a:solidFill>
                  <a:srgbClr val="666666"/>
                </a:solidFill>
              </a:defRPr>
            </a:lvl2pPr>
            <a:lvl3pPr marL="324000" indent="0">
              <a:spcBef>
                <a:spcPts val="0"/>
              </a:spcBef>
              <a:spcAft>
                <a:spcPts val="0"/>
              </a:spcAft>
              <a:buNone/>
              <a:defRPr lang="de-DE" dirty="0" smtClean="0"/>
            </a:lvl3pPr>
            <a:lvl4pPr>
              <a:defRPr lang="de-DE" dirty="0" smtClean="0"/>
            </a:lvl4pPr>
            <a:lvl5pPr>
              <a:defRPr lang="de-DE" dirty="0"/>
            </a:lvl5pPr>
            <a:lvl6pPr>
              <a:defRPr/>
            </a:lvl6pPr>
            <a:lvl7pPr>
              <a:defRPr/>
            </a:lvl7pPr>
          </a:lstStyle>
          <a:p>
            <a:pPr lvl="0"/>
            <a:r>
              <a:rPr lang="de-CH" noProof="0" dirty="0"/>
              <a:t>Erste Überschrift</a:t>
            </a:r>
          </a:p>
          <a:p>
            <a:pPr lvl="1"/>
            <a:r>
              <a:rPr lang="de-CH" noProof="0" dirty="0"/>
              <a:t>Erster Eintrag</a:t>
            </a:r>
          </a:p>
          <a:p>
            <a:pPr lvl="1"/>
            <a:r>
              <a:rPr lang="de-CH" noProof="0" dirty="0"/>
              <a:t>Zweiter Eintrag</a:t>
            </a:r>
          </a:p>
        </p:txBody>
      </p:sp>
      <p:sp>
        <p:nvSpPr>
          <p:cNvPr id="7" name="Fußzeilenplatzhalter 7">
            <a:extLst>
              <a:ext uri="{FF2B5EF4-FFF2-40B4-BE49-F238E27FC236}">
                <a16:creationId xmlns:a16="http://schemas.microsoft.com/office/drawing/2014/main" id="{CE4B2954-0AEF-9C42-8150-C2885231942E}"/>
              </a:ext>
            </a:extLst>
          </p:cNvPr>
          <p:cNvSpPr txBox="1">
            <a:spLocks/>
          </p:cNvSpPr>
          <p:nvPr userDrawn="1"/>
        </p:nvSpPr>
        <p:spPr>
          <a:xfrm>
            <a:off x="8289178" y="4701784"/>
            <a:ext cx="834681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1100" kern="1200" baseline="0">
                <a:solidFill>
                  <a:schemeClr val="bg1">
                    <a:lumMod val="65000"/>
                  </a:schemeClr>
                </a:solidFill>
                <a:latin typeface="Arial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200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gschmutz</a:t>
            </a:r>
          </a:p>
        </p:txBody>
      </p:sp>
      <p:pic>
        <p:nvPicPr>
          <p:cNvPr id="8" name="Picture 6" descr="Bildergebnis für twitter">
            <a:extLst>
              <a:ext uri="{FF2B5EF4-FFF2-40B4-BE49-F238E27FC236}">
                <a16:creationId xmlns:a16="http://schemas.microsoft.com/office/drawing/2014/main" id="{F8B93346-40E3-284E-BA17-3924BD1C3D7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9753" y="4736785"/>
            <a:ext cx="266700" cy="229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0200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_Title_C_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>
            <a:extLst>
              <a:ext uri="{FF2B5EF4-FFF2-40B4-BE49-F238E27FC236}">
                <a16:creationId xmlns:a16="http://schemas.microsoft.com/office/drawing/2014/main" id="{EE8BFA6E-75AE-4550-91DB-F738965DD95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3924299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DF103F16-84FC-4373-AA75-379A0694BCF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9035" y="3472182"/>
            <a:ext cx="309880" cy="250288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310F7874-6E05-431B-BFD7-1522F3B7AFD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700000">
            <a:off x="3161516" y="3442166"/>
            <a:ext cx="383625" cy="277063"/>
          </a:xfrm>
          <a:prstGeom prst="rect">
            <a:avLst/>
          </a:prstGeom>
        </p:spPr>
      </p:pic>
      <p:sp>
        <p:nvSpPr>
          <p:cNvPr id="15" name="Textplatzhalter 22">
            <a:extLst>
              <a:ext uri="{FF2B5EF4-FFF2-40B4-BE49-F238E27FC236}">
                <a16:creationId xmlns:a16="http://schemas.microsoft.com/office/drawing/2014/main" id="{CC98E858-0814-4999-8992-CEE2F39AAFC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31332" y="3439779"/>
            <a:ext cx="2195957" cy="396008"/>
          </a:xfrm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Blog</a:t>
            </a:r>
          </a:p>
        </p:txBody>
      </p:sp>
      <p:sp>
        <p:nvSpPr>
          <p:cNvPr id="26" name="Textplatzhalter 22">
            <a:extLst>
              <a:ext uri="{FF2B5EF4-FFF2-40B4-BE49-F238E27FC236}">
                <a16:creationId xmlns:a16="http://schemas.microsoft.com/office/drawing/2014/main" id="{E02BDEFE-0271-4DEC-AB83-7E962C937FE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35503" y="3439779"/>
            <a:ext cx="2195957" cy="396008"/>
          </a:xfrm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@Twitter</a:t>
            </a:r>
          </a:p>
        </p:txBody>
      </p:sp>
      <p:pic>
        <p:nvPicPr>
          <p:cNvPr id="27" name="Grafik 26">
            <a:extLst>
              <a:ext uri="{FF2B5EF4-FFF2-40B4-BE49-F238E27FC236}">
                <a16:creationId xmlns:a16="http://schemas.microsoft.com/office/drawing/2014/main" id="{F63F2A91-ABA0-4892-B668-472A0FE7033F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035" y="4736175"/>
            <a:ext cx="5562600" cy="266700"/>
          </a:xfrm>
          <a:prstGeom prst="rect">
            <a:avLst/>
          </a:prstGeom>
        </p:spPr>
      </p:pic>
      <p:sp>
        <p:nvSpPr>
          <p:cNvPr id="28" name="Titel 1">
            <a:extLst>
              <a:ext uri="{FF2B5EF4-FFF2-40B4-BE49-F238E27FC236}">
                <a16:creationId xmlns:a16="http://schemas.microsoft.com/office/drawing/2014/main" id="{9947B570-C857-4B0E-BD11-40E5ACD7EA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023" y="277383"/>
            <a:ext cx="8696655" cy="581827"/>
          </a:xfrm>
        </p:spPr>
        <p:txBody>
          <a:bodyPr anchor="t" anchorCtr="0">
            <a:spAutoFit/>
          </a:bodyPr>
          <a:lstStyle>
            <a:lvl1pPr>
              <a:lnSpc>
                <a:spcPts val="3800"/>
              </a:lnSpc>
              <a:defRPr sz="35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29" name="Textplatzhalter 22">
            <a:extLst>
              <a:ext uri="{FF2B5EF4-FFF2-40B4-BE49-F238E27FC236}">
                <a16:creationId xmlns:a16="http://schemas.microsoft.com/office/drawing/2014/main" id="{989F16C5-7BDC-43F1-8F9D-ECCE226131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9023" y="872613"/>
            <a:ext cx="8696654" cy="396008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Untertitel optional</a:t>
            </a:r>
          </a:p>
        </p:txBody>
      </p:sp>
      <p:sp>
        <p:nvSpPr>
          <p:cNvPr id="30" name="Textplatzhalter 22">
            <a:extLst>
              <a:ext uri="{FF2B5EF4-FFF2-40B4-BE49-F238E27FC236}">
                <a16:creationId xmlns:a16="http://schemas.microsoft.com/office/drawing/2014/main" id="{B77A77D4-3D07-4A5C-9098-CB65C78AE04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89023" y="1245688"/>
            <a:ext cx="8696654" cy="396008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 dirty="0"/>
              <a:t>Referent(en) nur Vorname</a:t>
            </a:r>
          </a:p>
        </p:txBody>
      </p:sp>
      <p:pic>
        <p:nvPicPr>
          <p:cNvPr id="31" name="Grafik 30">
            <a:extLst>
              <a:ext uri="{FF2B5EF4-FFF2-40B4-BE49-F238E27FC236}">
                <a16:creationId xmlns:a16="http://schemas.microsoft.com/office/drawing/2014/main" id="{AA84DC77-47E2-4A70-9201-C269B0C8306B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579128" y="4711969"/>
            <a:ext cx="1378800" cy="273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37973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Kafka as an Event Store – is it Good Enough?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AA1D080-129B-CB43-9B9B-B053798F4C9F}" type="slidenum">
              <a:rPr lang="de-DE"/>
              <a:pPr/>
              <a:t>‹#›</a:t>
            </a:fld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Inhaltsplatzhalter 6"/>
          <p:cNvSpPr>
            <a:spLocks noGrp="1"/>
          </p:cNvSpPr>
          <p:nvPr>
            <p:ph sz="quarter" idx="13"/>
          </p:nvPr>
        </p:nvSpPr>
        <p:spPr>
          <a:xfrm>
            <a:off x="649091" y="927106"/>
            <a:ext cx="8136134" cy="3491999"/>
          </a:xfrm>
        </p:spPr>
        <p:txBody>
          <a:bodyPr/>
          <a:lstStyle>
            <a:lvl4pPr marL="674688" indent="-182563">
              <a:tabLst/>
              <a:defRPr/>
            </a:lvl4pPr>
            <a:lvl5pPr marL="852488" indent="-177800">
              <a:buClr>
                <a:schemeClr val="accent2"/>
              </a:buClr>
              <a:buFont typeface="Arial" charset="0"/>
              <a:buChar char="•"/>
              <a:tabLst/>
              <a:defRPr/>
            </a:lvl5pPr>
            <a:lvl6pPr marL="1073150" indent="-220663">
              <a:tabLst/>
              <a:defRPr baseline="0"/>
            </a:lvl6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457DE8C6-2D9D-4349-865E-BD2CAD0F6C14}"/>
              </a:ext>
            </a:extLst>
          </p:cNvPr>
          <p:cNvSpPr txBox="1">
            <a:spLocks/>
          </p:cNvSpPr>
          <p:nvPr userDrawn="1"/>
        </p:nvSpPr>
        <p:spPr>
          <a:xfrm>
            <a:off x="8289178" y="4701784"/>
            <a:ext cx="834681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1100" kern="1200" baseline="0">
                <a:solidFill>
                  <a:schemeClr val="bg1">
                    <a:lumMod val="65000"/>
                  </a:schemeClr>
                </a:solidFill>
                <a:latin typeface="Arial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200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gschmutz</a:t>
            </a:r>
          </a:p>
        </p:txBody>
      </p:sp>
      <p:pic>
        <p:nvPicPr>
          <p:cNvPr id="9" name="Picture 6" descr="Bildergebnis für twitter">
            <a:extLst>
              <a:ext uri="{FF2B5EF4-FFF2-40B4-BE49-F238E27FC236}">
                <a16:creationId xmlns:a16="http://schemas.microsoft.com/office/drawing/2014/main" id="{E1E72FAF-1E96-5345-88CD-DD54DE96E7F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9753" y="4736785"/>
            <a:ext cx="266700" cy="229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515296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+ Text 1 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>
          <a:xfrm>
            <a:off x="1545090" y="4809038"/>
            <a:ext cx="4621248" cy="274637"/>
          </a:xfrm>
        </p:spPr>
        <p:txBody>
          <a:bodyPr/>
          <a:lstStyle/>
          <a:p>
            <a:r>
              <a:rPr lang="en-US"/>
              <a:t>Kafka as an Event Store – is it Good Enough?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AA1D080-129B-CB43-9B9B-B053798F4C9F}" type="slidenum">
              <a:rPr lang="de-DE"/>
              <a:pPr/>
              <a:t>‹#›</a:t>
            </a:fld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Inhaltsplatzhalter 6"/>
          <p:cNvSpPr>
            <a:spLocks noGrp="1"/>
          </p:cNvSpPr>
          <p:nvPr>
            <p:ph sz="quarter" idx="13"/>
          </p:nvPr>
        </p:nvSpPr>
        <p:spPr>
          <a:xfrm>
            <a:off x="647515" y="927105"/>
            <a:ext cx="8142472" cy="3265483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07747C03-3F2F-2247-A92F-962D948C60F1}"/>
              </a:ext>
            </a:extLst>
          </p:cNvPr>
          <p:cNvSpPr txBox="1">
            <a:spLocks/>
          </p:cNvSpPr>
          <p:nvPr userDrawn="1"/>
        </p:nvSpPr>
        <p:spPr>
          <a:xfrm>
            <a:off x="8289178" y="4701784"/>
            <a:ext cx="834681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1100" kern="1200" baseline="0">
                <a:solidFill>
                  <a:schemeClr val="bg1">
                    <a:lumMod val="65000"/>
                  </a:schemeClr>
                </a:solidFill>
                <a:latin typeface="Arial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200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gschmutz</a:t>
            </a:r>
          </a:p>
        </p:txBody>
      </p:sp>
      <p:pic>
        <p:nvPicPr>
          <p:cNvPr id="9" name="Picture 6" descr="Bildergebnis für twitter">
            <a:extLst>
              <a:ext uri="{FF2B5EF4-FFF2-40B4-BE49-F238E27FC236}">
                <a16:creationId xmlns:a16="http://schemas.microsoft.com/office/drawing/2014/main" id="{2B52734A-5419-7E43-B66C-D90F9C8135A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9753" y="4736785"/>
            <a:ext cx="266700" cy="229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283384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Kafka as an Event Store – is it Good Enough?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AA1D080-129B-CB43-9B9B-B053798F4C9F}" type="slidenum">
              <a:rPr lang="de-DE"/>
              <a:pPr/>
              <a:t>‹#›</a:t>
            </a:fld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Inhaltsplatzhalter 6"/>
          <p:cNvSpPr>
            <a:spLocks noGrp="1"/>
          </p:cNvSpPr>
          <p:nvPr>
            <p:ph sz="quarter" idx="13"/>
          </p:nvPr>
        </p:nvSpPr>
        <p:spPr>
          <a:xfrm>
            <a:off x="649091" y="927099"/>
            <a:ext cx="3985662" cy="3491999"/>
          </a:xfrm>
        </p:spPr>
        <p:txBody>
          <a:bodyPr/>
          <a:lstStyle>
            <a:lvl2pPr marL="271463" marR="0" indent="-269875" algn="l" defTabSz="914400" rtl="0" eaLnBrk="1" fontAlgn="base" latinLnBrk="0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Tx/>
              <a:buSzPct val="100000"/>
              <a:buFontTx/>
              <a:buBlip>
                <a:blip r:embed="rId2"/>
              </a:buBlip>
              <a:tabLst/>
              <a:defRPr/>
            </a:lvl2pPr>
            <a:lvl3pPr marL="468000" marR="0" indent="-180000" algn="l" defTabSz="914400" rtl="0" eaLnBrk="1" fontAlgn="base" latinLnBrk="0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rgbClr val="636466"/>
              </a:buClr>
              <a:buSzTx/>
              <a:buFont typeface="Lucida Grande"/>
              <a:buChar char="–"/>
              <a:tabLst/>
              <a:defRPr/>
            </a:lvl3pPr>
            <a:lvl4pPr marL="674688" marR="0" indent="-222250" algn="l" defTabSz="914400" rtl="0" eaLnBrk="1" fontAlgn="base" latinLnBrk="0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rgbClr val="666666"/>
              </a:buClr>
              <a:buSzTx/>
              <a:buFont typeface="Arial"/>
              <a:buChar char="•"/>
              <a:tabLst/>
              <a:defRPr/>
            </a:lvl4pPr>
            <a:lvl5pPr marL="674688" marR="0" indent="222250" algn="l" defTabSz="900113" rtl="0" eaLnBrk="1" fontAlgn="base" latinLnBrk="0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chemeClr val="accent2"/>
              </a:buClr>
              <a:buSzTx/>
              <a:buFont typeface="Arial" charset="0"/>
              <a:buChar char="•"/>
              <a:tabLst>
                <a:tab pos="887413" algn="l"/>
              </a:tabLst>
              <a:defRPr/>
            </a:lvl5pPr>
            <a:lvl6pPr marL="1117600" marR="0" indent="-220663" algn="l" defTabSz="914400" rtl="0" eaLnBrk="1" fontAlgn="auto" latinLnBrk="0" hangingPunct="1">
              <a:lnSpc>
                <a:spcPts val="1900"/>
              </a:lnSpc>
              <a:spcBef>
                <a:spcPts val="900"/>
              </a:spcBef>
              <a:spcAft>
                <a:spcPts val="0"/>
              </a:spcAft>
              <a:buClr>
                <a:srgbClr val="ED1C2E"/>
              </a:buClr>
              <a:buSzTx/>
              <a:buFont typeface="Segoe UI" pitchFamily="34" charset="0"/>
              <a:buChar char="&gt;"/>
              <a:tabLst/>
              <a:defRPr/>
            </a:lvl6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0" name="Inhaltsplatzhalter 6"/>
          <p:cNvSpPr>
            <a:spLocks noGrp="1"/>
          </p:cNvSpPr>
          <p:nvPr>
            <p:ph sz="quarter" idx="14"/>
          </p:nvPr>
        </p:nvSpPr>
        <p:spPr>
          <a:xfrm>
            <a:off x="4799563" y="928800"/>
            <a:ext cx="3985662" cy="3491999"/>
          </a:xfrm>
        </p:spPr>
        <p:txBody>
          <a:bodyPr/>
          <a:lstStyle>
            <a:lvl2pPr marL="271463" marR="0" indent="-269875" algn="l" defTabSz="914400" rtl="0" eaLnBrk="1" fontAlgn="base" latinLnBrk="0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Tx/>
              <a:buSzPct val="100000"/>
              <a:buFontTx/>
              <a:buBlip>
                <a:blip r:embed="rId2"/>
              </a:buBlip>
              <a:tabLst/>
              <a:defRPr/>
            </a:lvl2pPr>
            <a:lvl3pPr marL="468000" marR="0" indent="-180000" algn="l" defTabSz="914400" rtl="0" eaLnBrk="1" fontAlgn="base" latinLnBrk="0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rgbClr val="636466"/>
              </a:buClr>
              <a:buSzTx/>
              <a:buFont typeface="Lucida Grande"/>
              <a:buChar char="–"/>
              <a:tabLst/>
              <a:defRPr/>
            </a:lvl3pPr>
            <a:lvl4pPr marL="674688" marR="0" indent="-222250" algn="l" defTabSz="914400" rtl="0" eaLnBrk="1" fontAlgn="base" latinLnBrk="0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rgbClr val="666666"/>
              </a:buClr>
              <a:buSzTx/>
              <a:buFont typeface="Arial"/>
              <a:buChar char="•"/>
              <a:tabLst/>
              <a:defRPr/>
            </a:lvl4pPr>
            <a:lvl5pPr marL="674688" marR="0" indent="222250" algn="l" defTabSz="900113" rtl="0" eaLnBrk="1" fontAlgn="base" latinLnBrk="0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chemeClr val="accent2"/>
              </a:buClr>
              <a:buSzTx/>
              <a:buFont typeface="Arial" charset="0"/>
              <a:buChar char="•"/>
              <a:tabLst>
                <a:tab pos="887413" algn="l"/>
              </a:tabLst>
              <a:defRPr/>
            </a:lvl5pPr>
            <a:lvl6pPr marL="1117600" marR="0" indent="-220663" algn="l" defTabSz="914400" rtl="0" eaLnBrk="1" fontAlgn="auto" latinLnBrk="0" hangingPunct="1">
              <a:lnSpc>
                <a:spcPts val="1900"/>
              </a:lnSpc>
              <a:spcBef>
                <a:spcPts val="900"/>
              </a:spcBef>
              <a:spcAft>
                <a:spcPts val="0"/>
              </a:spcAft>
              <a:buClr>
                <a:srgbClr val="ED1C2E"/>
              </a:buClr>
              <a:buSzTx/>
              <a:buFont typeface="Segoe UI" pitchFamily="34" charset="0"/>
              <a:buChar char="&gt;"/>
              <a:tabLst/>
              <a:defRPr/>
            </a:lvl6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86237979-DA30-884B-8C33-FEB83391A1FD}"/>
              </a:ext>
            </a:extLst>
          </p:cNvPr>
          <p:cNvSpPr txBox="1">
            <a:spLocks/>
          </p:cNvSpPr>
          <p:nvPr userDrawn="1"/>
        </p:nvSpPr>
        <p:spPr>
          <a:xfrm>
            <a:off x="8289178" y="4701784"/>
            <a:ext cx="834681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1100" kern="1200" baseline="0">
                <a:solidFill>
                  <a:schemeClr val="bg1">
                    <a:lumMod val="65000"/>
                  </a:schemeClr>
                </a:solidFill>
                <a:latin typeface="Arial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200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gschmutz</a:t>
            </a:r>
          </a:p>
        </p:txBody>
      </p:sp>
      <p:pic>
        <p:nvPicPr>
          <p:cNvPr id="9" name="Picture 6" descr="Bildergebnis für twitter">
            <a:extLst>
              <a:ext uri="{FF2B5EF4-FFF2-40B4-BE49-F238E27FC236}">
                <a16:creationId xmlns:a16="http://schemas.microsoft.com/office/drawing/2014/main" id="{2B709807-9712-2C4E-85EA-CEB9F3CF4BC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9753" y="4736785"/>
            <a:ext cx="266700" cy="229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297264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Headline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Kafka as an Event Store – is it Good Enough?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AA1D080-129B-CB43-9B9B-B053798F4C9F}" type="slidenum">
              <a:rPr lang="de-DE"/>
              <a:pPr/>
              <a:t>‹#›</a:t>
            </a:fld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Inhaltsplatzhalter 6"/>
          <p:cNvSpPr>
            <a:spLocks noGrp="1"/>
          </p:cNvSpPr>
          <p:nvPr>
            <p:ph sz="quarter" idx="13"/>
          </p:nvPr>
        </p:nvSpPr>
        <p:spPr>
          <a:xfrm>
            <a:off x="649091" y="927106"/>
            <a:ext cx="8136134" cy="3491999"/>
          </a:xfrm>
        </p:spPr>
        <p:txBody>
          <a:bodyPr/>
          <a:lstStyle>
            <a:lvl2pPr marL="271463" indent="-269875">
              <a:buClr>
                <a:srgbClr val="FF0000"/>
              </a:buClr>
              <a:buSzPct val="100000"/>
              <a:buFontTx/>
              <a:buBlip>
                <a:blip r:embed="rId2"/>
              </a:buBlip>
              <a:defRPr/>
            </a:lvl2pPr>
            <a:lvl3pPr marL="468000" indent="-180000">
              <a:buClr>
                <a:schemeClr val="tx1"/>
              </a:buClr>
              <a:buFont typeface="Wingdings" charset="2"/>
              <a:buChar char="§"/>
              <a:defRPr/>
            </a:lvl3pPr>
            <a:lvl4pPr marL="674688" indent="-182563">
              <a:buClr>
                <a:schemeClr val="tx1"/>
              </a:buClr>
              <a:buFont typeface="Wingdings" charset="2"/>
              <a:buChar char="§"/>
              <a:tabLst/>
              <a:defRPr/>
            </a:lvl4pPr>
            <a:lvl5pPr marL="852488" indent="-177800">
              <a:buClr>
                <a:schemeClr val="tx1"/>
              </a:buClr>
              <a:buFont typeface="Wingdings" charset="2"/>
              <a:buChar char="§"/>
              <a:tabLst/>
              <a:defRPr/>
            </a:lvl5pPr>
            <a:lvl6pPr marL="1073150" indent="-220663">
              <a:buClr>
                <a:schemeClr val="tx1"/>
              </a:buClr>
              <a:buFont typeface="Wingdings" charset="2"/>
              <a:buChar char="§"/>
              <a:tabLst/>
              <a:defRPr baseline="0"/>
            </a:lvl6pPr>
            <a:lvl7pPr marL="1071563" indent="225425">
              <a:buFont typeface="Wingdings" charset="2"/>
              <a:buChar char="§"/>
              <a:tabLst/>
              <a:defRPr baseline="0"/>
            </a:lvl7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  <a:p>
            <a:pPr lvl="5"/>
            <a:r>
              <a:rPr lang="de-DE" dirty="0"/>
              <a:t>Sechste Ebene</a:t>
            </a:r>
          </a:p>
          <a:p>
            <a:pPr lvl="6"/>
            <a:r>
              <a:rPr lang="de-DE" dirty="0"/>
              <a:t>Achte Ebene</a:t>
            </a:r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2C0722F4-C31C-C043-9D1E-1DF9FCB47377}"/>
              </a:ext>
            </a:extLst>
          </p:cNvPr>
          <p:cNvSpPr txBox="1">
            <a:spLocks/>
          </p:cNvSpPr>
          <p:nvPr userDrawn="1"/>
        </p:nvSpPr>
        <p:spPr>
          <a:xfrm>
            <a:off x="8289178" y="4701784"/>
            <a:ext cx="834681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1100" kern="1200" baseline="0">
                <a:solidFill>
                  <a:schemeClr val="bg1">
                    <a:lumMod val="65000"/>
                  </a:schemeClr>
                </a:solidFill>
                <a:latin typeface="Arial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200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gschmutz</a:t>
            </a:r>
          </a:p>
        </p:txBody>
      </p:sp>
      <p:pic>
        <p:nvPicPr>
          <p:cNvPr id="9" name="Picture 6" descr="Bildergebnis für twitter">
            <a:extLst>
              <a:ext uri="{FF2B5EF4-FFF2-40B4-BE49-F238E27FC236}">
                <a16:creationId xmlns:a16="http://schemas.microsoft.com/office/drawing/2014/main" id="{FFDD5FFF-1332-E24E-9502-E97E3FB307F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9753" y="4736785"/>
            <a:ext cx="266700" cy="229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358375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Headline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Kafka as an Event Store – is it Good Enough?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AA1D080-129B-CB43-9B9B-B053798F4C9F}" type="slidenum">
              <a:rPr lang="de-DE"/>
              <a:pPr/>
              <a:t>‹#›</a:t>
            </a:fld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ußzeilenplatzhalter 7">
            <a:extLst>
              <a:ext uri="{FF2B5EF4-FFF2-40B4-BE49-F238E27FC236}">
                <a16:creationId xmlns:a16="http://schemas.microsoft.com/office/drawing/2014/main" id="{B800920F-B375-9141-B99E-44494A98D561}"/>
              </a:ext>
            </a:extLst>
          </p:cNvPr>
          <p:cNvSpPr txBox="1">
            <a:spLocks/>
          </p:cNvSpPr>
          <p:nvPr userDrawn="1"/>
        </p:nvSpPr>
        <p:spPr>
          <a:xfrm>
            <a:off x="8289178" y="4701784"/>
            <a:ext cx="834681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1100" kern="1200" baseline="0">
                <a:solidFill>
                  <a:schemeClr val="bg1">
                    <a:lumMod val="65000"/>
                  </a:schemeClr>
                </a:solidFill>
                <a:latin typeface="Arial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200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gschmutz</a:t>
            </a:r>
          </a:p>
        </p:txBody>
      </p:sp>
      <p:pic>
        <p:nvPicPr>
          <p:cNvPr id="7" name="Picture 6" descr="Bildergebnis für twitter">
            <a:extLst>
              <a:ext uri="{FF2B5EF4-FFF2-40B4-BE49-F238E27FC236}">
                <a16:creationId xmlns:a16="http://schemas.microsoft.com/office/drawing/2014/main" id="{AE9AA9CA-D048-2544-A673-558346A2936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9753" y="4736785"/>
            <a:ext cx="266700" cy="229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74112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Kap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4021931"/>
          </a:xfrm>
          <a:prstGeom prst="rect">
            <a:avLst/>
          </a:prstGeom>
        </p:spPr>
      </p:pic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Kafka as an Event Store – is it Good Enough?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AA1D080-129B-CB43-9B9B-B053798F4C9F}" type="slidenum">
              <a:rPr lang="de-DE"/>
              <a:pPr/>
              <a:t>‹#›</a:t>
            </a:fld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3" name="Textplatzhalter 2"/>
          <p:cNvSpPr>
            <a:spLocks noGrp="1"/>
          </p:cNvSpPr>
          <p:nvPr>
            <p:ph type="body" sz="quarter" idx="13" hasCustomPrompt="1"/>
          </p:nvPr>
        </p:nvSpPr>
        <p:spPr>
          <a:xfrm>
            <a:off x="358775" y="1223011"/>
            <a:ext cx="8428038" cy="976646"/>
          </a:xfrm>
          <a:prstGeom prst="rect">
            <a:avLst/>
          </a:prstGeom>
        </p:spPr>
        <p:txBody>
          <a:bodyPr vert="horz" wrap="square" anchor="t" anchorCtr="0"/>
          <a:lstStyle>
            <a:lvl1pPr marL="0" indent="0" algn="ctr">
              <a:lnSpc>
                <a:spcPts val="4560"/>
              </a:lnSpc>
              <a:spcBef>
                <a:spcPts val="912"/>
              </a:spcBef>
              <a:buFontTx/>
              <a:buNone/>
              <a:defRPr sz="3800" b="1" i="0" baseline="0">
                <a:solidFill>
                  <a:schemeClr val="bg1"/>
                </a:solidFill>
                <a:effectLst>
                  <a:outerShdw blurRad="180975" dist="38100" dir="2700000" algn="tl" rotWithShape="0">
                    <a:srgbClr val="000000">
                      <a:alpha val="50000"/>
                    </a:srgbClr>
                  </a:outerShdw>
                </a:effectLst>
                <a:latin typeface="Arial"/>
              </a:defRPr>
            </a:lvl1pPr>
          </a:lstStyle>
          <a:p>
            <a:pPr lvl="0"/>
            <a:r>
              <a:rPr lang="de-DE"/>
              <a:t>Kapitelname</a:t>
            </a:r>
          </a:p>
        </p:txBody>
      </p:sp>
    </p:spTree>
    <p:extLst>
      <p:ext uri="{BB962C8B-B14F-4D97-AF65-F5344CB8AC3E}">
        <p14:creationId xmlns:p14="http://schemas.microsoft.com/office/powerpoint/2010/main" val="191271029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otiv + Headlin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 4" descr="Bild_1_16zu9.jp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8" y="0"/>
            <a:ext cx="9144000" cy="3921125"/>
          </a:xfrm>
          <a:prstGeom prst="rect">
            <a:avLst/>
          </a:prstGeom>
        </p:spPr>
      </p:pic>
      <p:sp>
        <p:nvSpPr>
          <p:cNvPr id="7" name="Datumsplatzhalter 6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Kafka as an Event Store – is it Good Enough?</a:t>
            </a:r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5F83CEF-FF64-AB43-BB11-D3EC74EF46DA}" type="slidenum">
              <a:rPr lang="de-DE"/>
              <a:pPr/>
              <a:t>‹#›</a:t>
            </a:fld>
            <a:endParaRPr lang="de-DE"/>
          </a:p>
        </p:txBody>
      </p:sp>
      <p:sp>
        <p:nvSpPr>
          <p:cNvPr id="10" name="Textplatzhalter 5"/>
          <p:cNvSpPr>
            <a:spLocks noGrp="1"/>
          </p:cNvSpPr>
          <p:nvPr>
            <p:ph type="body" sz="quarter" idx="15"/>
          </p:nvPr>
        </p:nvSpPr>
        <p:spPr>
          <a:xfrm>
            <a:off x="225833" y="183788"/>
            <a:ext cx="8885742" cy="493586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ts val="3800"/>
              </a:lnSpc>
              <a:spcBef>
                <a:spcPts val="0"/>
              </a:spcBef>
              <a:buFontTx/>
              <a:buNone/>
              <a:defRPr sz="3800" b="1" i="0" baseline="0">
                <a:solidFill>
                  <a:schemeClr val="bg1"/>
                </a:solidFill>
                <a:effectLst>
                  <a:outerShdw blurRad="180975" dist="38100" dir="2700000" algn="tl" rotWithShape="0">
                    <a:srgbClr val="000000">
                      <a:alpha val="50000"/>
                    </a:srgbClr>
                  </a:outerShdw>
                </a:effectLst>
                <a:latin typeface="Arial"/>
              </a:defRPr>
            </a:lvl1pPr>
            <a:lvl2pPr marL="0" indent="0">
              <a:lnSpc>
                <a:spcPts val="3100"/>
              </a:lnSpc>
              <a:spcBef>
                <a:spcPts val="0"/>
              </a:spcBef>
              <a:buFontTx/>
              <a:buNone/>
              <a:defRPr sz="2500" b="1" i="0" baseline="0">
                <a:solidFill>
                  <a:schemeClr val="bg1"/>
                </a:solidFill>
                <a:effectLst>
                  <a:outerShdw blurRad="180975" dist="50800" dir="2700000" algn="tl" rotWithShape="0">
                    <a:srgbClr val="000000">
                      <a:alpha val="50000"/>
                    </a:srgbClr>
                  </a:outerShdw>
                </a:effectLst>
                <a:latin typeface="Arial"/>
              </a:defRPr>
            </a:lvl2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13" name="Textplatzhalter 16"/>
          <p:cNvSpPr>
            <a:spLocks noGrp="1"/>
          </p:cNvSpPr>
          <p:nvPr>
            <p:ph type="body" sz="quarter" idx="16"/>
          </p:nvPr>
        </p:nvSpPr>
        <p:spPr>
          <a:xfrm>
            <a:off x="237161" y="663796"/>
            <a:ext cx="8546477" cy="999559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ts val="3000"/>
              </a:lnSpc>
              <a:spcBef>
                <a:spcPts val="0"/>
              </a:spcBef>
              <a:buFontTx/>
              <a:buNone/>
              <a:defRPr sz="2500" b="1" i="0" baseline="0">
                <a:solidFill>
                  <a:schemeClr val="bg1"/>
                </a:solidFill>
                <a:effectLst>
                  <a:outerShdw blurRad="180975" dist="38100" dir="2700000" algn="tl" rotWithShape="0">
                    <a:srgbClr val="000000">
                      <a:alpha val="50000"/>
                    </a:srgbClr>
                  </a:outerShdw>
                </a:effectLst>
                <a:latin typeface="Arial"/>
              </a:defRPr>
            </a:lvl1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11" name="Fußzeilenplatzhalter 7">
            <a:extLst>
              <a:ext uri="{FF2B5EF4-FFF2-40B4-BE49-F238E27FC236}">
                <a16:creationId xmlns:a16="http://schemas.microsoft.com/office/drawing/2014/main" id="{0BC07284-D3AA-D146-8ED7-B6D655CC10A1}"/>
              </a:ext>
            </a:extLst>
          </p:cNvPr>
          <p:cNvSpPr txBox="1">
            <a:spLocks/>
          </p:cNvSpPr>
          <p:nvPr userDrawn="1"/>
        </p:nvSpPr>
        <p:spPr>
          <a:xfrm>
            <a:off x="8289178" y="4701784"/>
            <a:ext cx="834681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1100" kern="1200" baseline="0">
                <a:solidFill>
                  <a:schemeClr val="bg1">
                    <a:lumMod val="65000"/>
                  </a:schemeClr>
                </a:solidFill>
                <a:latin typeface="Arial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200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gschmutz</a:t>
            </a:r>
          </a:p>
        </p:txBody>
      </p:sp>
      <p:pic>
        <p:nvPicPr>
          <p:cNvPr id="12" name="Picture 6" descr="Bildergebnis für twitter">
            <a:extLst>
              <a:ext uri="{FF2B5EF4-FFF2-40B4-BE49-F238E27FC236}">
                <a16:creationId xmlns:a16="http://schemas.microsoft.com/office/drawing/2014/main" id="{CA531EF3-2A01-5B47-8097-02DC3AD4817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9753" y="4736785"/>
            <a:ext cx="266700" cy="229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98655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_Referent_A_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2A49E7A8-0410-4E7A-A063-AC2F879896BA}"/>
              </a:ext>
            </a:extLst>
          </p:cNvPr>
          <p:cNvSpPr/>
          <p:nvPr userDrawn="1"/>
        </p:nvSpPr>
        <p:spPr>
          <a:xfrm>
            <a:off x="-11010" y="0"/>
            <a:ext cx="9155010" cy="3924299"/>
          </a:xfrm>
          <a:prstGeom prst="rect">
            <a:avLst/>
          </a:prstGeom>
          <a:solidFill>
            <a:srgbClr val="4091B6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err="1">
              <a:solidFill>
                <a:schemeClr val="tx1"/>
              </a:solidFill>
            </a:endParaRPr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94A20B32-C63D-4FA4-AE81-CAA3352E6B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9023" y="277383"/>
            <a:ext cx="8696655" cy="581827"/>
          </a:xfrm>
        </p:spPr>
        <p:txBody>
          <a:bodyPr anchor="t" anchorCtr="0">
            <a:spAutoFit/>
          </a:bodyPr>
          <a:lstStyle>
            <a:lvl1pPr>
              <a:lnSpc>
                <a:spcPts val="3800"/>
              </a:lnSpc>
              <a:defRPr sz="35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pPr lvl="0"/>
            <a:r>
              <a:rPr lang="de-CH" noProof="0" dirty="0"/>
              <a:t>Referent nur Vorname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4A24F47F-98CA-43EB-BEBD-60A6A3BFE82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9035" y="3472182"/>
            <a:ext cx="309880" cy="250288"/>
          </a:xfrm>
          <a:prstGeom prst="rect">
            <a:avLst/>
          </a:prstGeom>
        </p:spPr>
      </p:pic>
      <p:sp>
        <p:nvSpPr>
          <p:cNvPr id="9" name="Textplatzhalter 22">
            <a:extLst>
              <a:ext uri="{FF2B5EF4-FFF2-40B4-BE49-F238E27FC236}">
                <a16:creationId xmlns:a16="http://schemas.microsoft.com/office/drawing/2014/main" id="{33DDDB2D-D9E7-4947-88FB-D183C6927B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9023" y="906312"/>
            <a:ext cx="5305806" cy="2364042"/>
          </a:xfrm>
          <a:effectLst/>
        </p:spPr>
        <p:txBody>
          <a:bodyPr lIns="108000"/>
          <a:lstStyle>
            <a:lvl1pPr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DE" noProof="0" dirty="0"/>
              <a:t>Mastertextformat bearbeiten</a:t>
            </a:r>
          </a:p>
        </p:txBody>
      </p:sp>
      <p:sp>
        <p:nvSpPr>
          <p:cNvPr id="10" name="Textplatzhalter 22">
            <a:extLst>
              <a:ext uri="{FF2B5EF4-FFF2-40B4-BE49-F238E27FC236}">
                <a16:creationId xmlns:a16="http://schemas.microsoft.com/office/drawing/2014/main" id="{D1D99BBB-6982-4847-8CF6-C28BCB16992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04565" y="3431200"/>
            <a:ext cx="2195957" cy="396008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DE" noProof="0" dirty="0"/>
              <a:t>@Twitter</a:t>
            </a:r>
            <a:endParaRPr lang="de-CH" noProof="0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70DCD5C4-8BD2-455F-ABCB-3179D310497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035" y="4736175"/>
            <a:ext cx="5562600" cy="266700"/>
          </a:xfrm>
          <a:prstGeom prst="rect">
            <a:avLst/>
          </a:prstGeom>
        </p:spPr>
      </p:pic>
      <p:sp>
        <p:nvSpPr>
          <p:cNvPr id="12" name="Bildplatzhalter 2">
            <a:extLst>
              <a:ext uri="{FF2B5EF4-FFF2-40B4-BE49-F238E27FC236}">
                <a16:creationId xmlns:a16="http://schemas.microsoft.com/office/drawing/2014/main" id="{E3715DD8-2C34-4746-8403-A0F91A494E9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895202" y="700686"/>
            <a:ext cx="2771495" cy="2771496"/>
          </a:xfrm>
          <a:prstGeom prst="ellipse">
            <a:avLst/>
          </a:prstGeo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9F7FF09F-7698-490E-B303-01EF73AA7F7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579128" y="4711969"/>
            <a:ext cx="1378800" cy="273992"/>
          </a:xfrm>
          <a:prstGeom prst="rect">
            <a:avLst/>
          </a:prstGeom>
        </p:spPr>
      </p:pic>
      <p:pic>
        <p:nvPicPr>
          <p:cNvPr id="14" name="Grafik 17">
            <a:extLst>
              <a:ext uri="{FF2B5EF4-FFF2-40B4-BE49-F238E27FC236}">
                <a16:creationId xmlns:a16="http://schemas.microsoft.com/office/drawing/2014/main" id="{76133CD1-089B-4441-8BC0-1A767DF00553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700000">
            <a:off x="3161516" y="3442166"/>
            <a:ext cx="383625" cy="277063"/>
          </a:xfrm>
          <a:prstGeom prst="rect">
            <a:avLst/>
          </a:prstGeom>
        </p:spPr>
      </p:pic>
      <p:sp>
        <p:nvSpPr>
          <p:cNvPr id="16" name="Textplatzhalter 22">
            <a:extLst>
              <a:ext uri="{FF2B5EF4-FFF2-40B4-BE49-F238E27FC236}">
                <a16:creationId xmlns:a16="http://schemas.microsoft.com/office/drawing/2014/main" id="{2D31F827-BFBC-D440-B0B2-F5D5D1494A3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606135" y="3431200"/>
            <a:ext cx="2195957" cy="396008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DE" noProof="0" dirty="0"/>
              <a:t>Blog</a:t>
            </a:r>
            <a:endParaRPr lang="de-CH" noProof="0" dirty="0"/>
          </a:p>
        </p:txBody>
      </p:sp>
    </p:spTree>
    <p:extLst>
      <p:ext uri="{BB962C8B-B14F-4D97-AF65-F5344CB8AC3E}">
        <p14:creationId xmlns:p14="http://schemas.microsoft.com/office/powerpoint/2010/main" val="3606591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_A_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fik 15">
            <a:extLst>
              <a:ext uri="{FF2B5EF4-FFF2-40B4-BE49-F238E27FC236}">
                <a16:creationId xmlns:a16="http://schemas.microsoft.com/office/drawing/2014/main" id="{5197CD21-2836-4DBE-B686-6B34A195A1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3924299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170354C8-9813-48A8-B3E0-0EF2AAAFA07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9035" y="3472182"/>
            <a:ext cx="309880" cy="250288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F4639D0E-5CDB-44C3-900F-876CA3A7603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700000">
            <a:off x="3161516" y="3442166"/>
            <a:ext cx="383625" cy="277063"/>
          </a:xfrm>
          <a:prstGeom prst="rect">
            <a:avLst/>
          </a:prstGeom>
        </p:spPr>
      </p:pic>
      <p:sp>
        <p:nvSpPr>
          <p:cNvPr id="19" name="Textplatzhalter 22">
            <a:extLst>
              <a:ext uri="{FF2B5EF4-FFF2-40B4-BE49-F238E27FC236}">
                <a16:creationId xmlns:a16="http://schemas.microsoft.com/office/drawing/2014/main" id="{BA8BEE86-91EC-4FFD-AB6F-FB3D7CF9248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31332" y="3439779"/>
            <a:ext cx="2195957" cy="396008"/>
          </a:xfrm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Blog</a:t>
            </a:r>
          </a:p>
        </p:txBody>
      </p:sp>
      <p:sp>
        <p:nvSpPr>
          <p:cNvPr id="20" name="Textplatzhalter 22">
            <a:extLst>
              <a:ext uri="{FF2B5EF4-FFF2-40B4-BE49-F238E27FC236}">
                <a16:creationId xmlns:a16="http://schemas.microsoft.com/office/drawing/2014/main" id="{22639B97-6724-4784-8F52-0C4690E9202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35503" y="3439779"/>
            <a:ext cx="2195957" cy="396008"/>
          </a:xfrm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@Twitter</a:t>
            </a:r>
          </a:p>
        </p:txBody>
      </p:sp>
      <p:sp>
        <p:nvSpPr>
          <p:cNvPr id="22" name="Titel 1">
            <a:extLst>
              <a:ext uri="{FF2B5EF4-FFF2-40B4-BE49-F238E27FC236}">
                <a16:creationId xmlns:a16="http://schemas.microsoft.com/office/drawing/2014/main" id="{771B470D-40F0-41F5-A13C-6BE805BBE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023" y="277383"/>
            <a:ext cx="8696655" cy="581827"/>
          </a:xfrm>
        </p:spPr>
        <p:txBody>
          <a:bodyPr anchor="t" anchorCtr="0">
            <a:noAutofit/>
          </a:bodyPr>
          <a:lstStyle>
            <a:lvl1pPr>
              <a:lnSpc>
                <a:spcPts val="3800"/>
              </a:lnSpc>
              <a:defRPr sz="35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23" name="Textplatzhalter 22">
            <a:extLst>
              <a:ext uri="{FF2B5EF4-FFF2-40B4-BE49-F238E27FC236}">
                <a16:creationId xmlns:a16="http://schemas.microsoft.com/office/drawing/2014/main" id="{79A3E2C6-7F25-4A74-B6B0-1FF280C8E15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9023" y="872613"/>
            <a:ext cx="8696654" cy="396008"/>
          </a:xfrm>
          <a:effectLst/>
        </p:spPr>
        <p:txBody>
          <a:bodyPr lIns="108000">
            <a:noAutofit/>
          </a:bodyPr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Untertitel optional</a:t>
            </a:r>
          </a:p>
        </p:txBody>
      </p:sp>
      <p:sp>
        <p:nvSpPr>
          <p:cNvPr id="24" name="Textplatzhalter 22">
            <a:extLst>
              <a:ext uri="{FF2B5EF4-FFF2-40B4-BE49-F238E27FC236}">
                <a16:creationId xmlns:a16="http://schemas.microsoft.com/office/drawing/2014/main" id="{C8F2CE15-1030-474F-912C-5354C12B8D5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89023" y="1245688"/>
            <a:ext cx="8696654" cy="396008"/>
          </a:xfrm>
          <a:effectLst/>
        </p:spPr>
        <p:txBody>
          <a:bodyPr lIns="108000">
            <a:noAutofit/>
          </a:bodyPr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 dirty="0"/>
              <a:t>Referent(en) nur Vorname</a:t>
            </a:r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5F547F7B-45DC-43D0-A7D1-ADE243F4AC61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579128" y="4711969"/>
            <a:ext cx="1378800" cy="273992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8F1780E6-DE2C-284F-91B8-5F08971F257C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035" y="4732767"/>
            <a:ext cx="5651500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744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_B_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0A25D9F3-6D5F-4448-9523-5CAC398200C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3924299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2F9AE17D-059E-480A-A126-FEE99A4792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023" y="277383"/>
            <a:ext cx="8696655" cy="581827"/>
          </a:xfrm>
        </p:spPr>
        <p:txBody>
          <a:bodyPr anchor="t" anchorCtr="0">
            <a:spAutoFit/>
          </a:bodyPr>
          <a:lstStyle>
            <a:lvl1pPr>
              <a:lnSpc>
                <a:spcPts val="3800"/>
              </a:lnSpc>
              <a:defRPr sz="35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98159E64-2620-474C-9309-3BFE3DDAF89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79128" y="4711969"/>
            <a:ext cx="1378800" cy="273992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965820A9-F670-4F7F-BC61-FE16742DC11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9035" y="3472182"/>
            <a:ext cx="309880" cy="250288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ABCC14EB-C609-48BE-8FF3-8208BB7DF114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700000">
            <a:off x="3161516" y="3442166"/>
            <a:ext cx="383625" cy="277063"/>
          </a:xfrm>
          <a:prstGeom prst="rect">
            <a:avLst/>
          </a:prstGeom>
        </p:spPr>
      </p:pic>
      <p:sp>
        <p:nvSpPr>
          <p:cNvPr id="12" name="Textplatzhalter 22">
            <a:extLst>
              <a:ext uri="{FF2B5EF4-FFF2-40B4-BE49-F238E27FC236}">
                <a16:creationId xmlns:a16="http://schemas.microsoft.com/office/drawing/2014/main" id="{F07A7AB2-BEDA-4362-A47D-DD88A8E397D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9023" y="872613"/>
            <a:ext cx="8696654" cy="396008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Untertitel optional</a:t>
            </a:r>
          </a:p>
        </p:txBody>
      </p:sp>
      <p:sp>
        <p:nvSpPr>
          <p:cNvPr id="13" name="Textplatzhalter 22">
            <a:extLst>
              <a:ext uri="{FF2B5EF4-FFF2-40B4-BE49-F238E27FC236}">
                <a16:creationId xmlns:a16="http://schemas.microsoft.com/office/drawing/2014/main" id="{06DB92DE-C58D-4E03-9EC6-15FAABF3060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89023" y="1245688"/>
            <a:ext cx="8696654" cy="396008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 dirty="0"/>
              <a:t>Referent(en) nur Vorname</a:t>
            </a:r>
          </a:p>
        </p:txBody>
      </p:sp>
      <p:sp>
        <p:nvSpPr>
          <p:cNvPr id="14" name="Textplatzhalter 22">
            <a:extLst>
              <a:ext uri="{FF2B5EF4-FFF2-40B4-BE49-F238E27FC236}">
                <a16:creationId xmlns:a16="http://schemas.microsoft.com/office/drawing/2014/main" id="{A1C607A4-07EC-44F1-8FF3-DF8BF4C21E7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35503" y="3439779"/>
            <a:ext cx="2195957" cy="396008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@Twitter</a:t>
            </a:r>
          </a:p>
        </p:txBody>
      </p:sp>
      <p:sp>
        <p:nvSpPr>
          <p:cNvPr id="15" name="Textplatzhalter 22">
            <a:extLst>
              <a:ext uri="{FF2B5EF4-FFF2-40B4-BE49-F238E27FC236}">
                <a16:creationId xmlns:a16="http://schemas.microsoft.com/office/drawing/2014/main" id="{BA864412-A07F-4D46-A20B-6A0A14F578B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31332" y="3439779"/>
            <a:ext cx="2195957" cy="396008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Blog</a:t>
            </a:r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5E6BAEBB-49B4-4A40-B56E-93D5B44B1845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035" y="4732767"/>
            <a:ext cx="5651500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5726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_C_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>
            <a:extLst>
              <a:ext uri="{FF2B5EF4-FFF2-40B4-BE49-F238E27FC236}">
                <a16:creationId xmlns:a16="http://schemas.microsoft.com/office/drawing/2014/main" id="{EE8BFA6E-75AE-4550-91DB-F738965DD95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3924299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DF103F16-84FC-4373-AA75-379A0694BCF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9035" y="3472182"/>
            <a:ext cx="309880" cy="250288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310F7874-6E05-431B-BFD7-1522F3B7AFD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700000">
            <a:off x="3161516" y="3442166"/>
            <a:ext cx="383625" cy="277063"/>
          </a:xfrm>
          <a:prstGeom prst="rect">
            <a:avLst/>
          </a:prstGeom>
        </p:spPr>
      </p:pic>
      <p:sp>
        <p:nvSpPr>
          <p:cNvPr id="15" name="Textplatzhalter 22">
            <a:extLst>
              <a:ext uri="{FF2B5EF4-FFF2-40B4-BE49-F238E27FC236}">
                <a16:creationId xmlns:a16="http://schemas.microsoft.com/office/drawing/2014/main" id="{CC98E858-0814-4999-8992-CEE2F39AAFC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31332" y="3439779"/>
            <a:ext cx="2195957" cy="396008"/>
          </a:xfrm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Blog</a:t>
            </a:r>
          </a:p>
        </p:txBody>
      </p:sp>
      <p:sp>
        <p:nvSpPr>
          <p:cNvPr id="26" name="Textplatzhalter 22">
            <a:extLst>
              <a:ext uri="{FF2B5EF4-FFF2-40B4-BE49-F238E27FC236}">
                <a16:creationId xmlns:a16="http://schemas.microsoft.com/office/drawing/2014/main" id="{E02BDEFE-0271-4DEC-AB83-7E962C937FE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35503" y="3439779"/>
            <a:ext cx="2195957" cy="396008"/>
          </a:xfrm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@Twitter</a:t>
            </a:r>
          </a:p>
        </p:txBody>
      </p:sp>
      <p:sp>
        <p:nvSpPr>
          <p:cNvPr id="28" name="Titel 1">
            <a:extLst>
              <a:ext uri="{FF2B5EF4-FFF2-40B4-BE49-F238E27FC236}">
                <a16:creationId xmlns:a16="http://schemas.microsoft.com/office/drawing/2014/main" id="{9947B570-C857-4B0E-BD11-40E5ACD7EA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023" y="277383"/>
            <a:ext cx="8696655" cy="581827"/>
          </a:xfrm>
        </p:spPr>
        <p:txBody>
          <a:bodyPr anchor="t" anchorCtr="0">
            <a:spAutoFit/>
          </a:bodyPr>
          <a:lstStyle>
            <a:lvl1pPr>
              <a:lnSpc>
                <a:spcPts val="3800"/>
              </a:lnSpc>
              <a:defRPr sz="35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29" name="Textplatzhalter 22">
            <a:extLst>
              <a:ext uri="{FF2B5EF4-FFF2-40B4-BE49-F238E27FC236}">
                <a16:creationId xmlns:a16="http://schemas.microsoft.com/office/drawing/2014/main" id="{989F16C5-7BDC-43F1-8F9D-ECCE226131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9023" y="872613"/>
            <a:ext cx="8696654" cy="396008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Untertitel optional</a:t>
            </a:r>
          </a:p>
        </p:txBody>
      </p:sp>
      <p:sp>
        <p:nvSpPr>
          <p:cNvPr id="30" name="Textplatzhalter 22">
            <a:extLst>
              <a:ext uri="{FF2B5EF4-FFF2-40B4-BE49-F238E27FC236}">
                <a16:creationId xmlns:a16="http://schemas.microsoft.com/office/drawing/2014/main" id="{B77A77D4-3D07-4A5C-9098-CB65C78AE04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89023" y="1245688"/>
            <a:ext cx="8696654" cy="396008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 dirty="0"/>
              <a:t>Referent(en) nur Vorname</a:t>
            </a:r>
          </a:p>
        </p:txBody>
      </p:sp>
      <p:pic>
        <p:nvPicPr>
          <p:cNvPr id="31" name="Grafik 30">
            <a:extLst>
              <a:ext uri="{FF2B5EF4-FFF2-40B4-BE49-F238E27FC236}">
                <a16:creationId xmlns:a16="http://schemas.microsoft.com/office/drawing/2014/main" id="{AA84DC77-47E2-4A70-9201-C269B0C8306B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579128" y="4711969"/>
            <a:ext cx="1378800" cy="273992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A95BD248-4519-5541-9DD6-8772D11EFAA1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035" y="4732767"/>
            <a:ext cx="5651500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5471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Referent_A_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2A49E7A8-0410-4E7A-A063-AC2F879896BA}"/>
              </a:ext>
            </a:extLst>
          </p:cNvPr>
          <p:cNvSpPr/>
          <p:nvPr userDrawn="1"/>
        </p:nvSpPr>
        <p:spPr>
          <a:xfrm>
            <a:off x="-11010" y="0"/>
            <a:ext cx="9155010" cy="3924299"/>
          </a:xfrm>
          <a:prstGeom prst="rect">
            <a:avLst/>
          </a:prstGeom>
          <a:solidFill>
            <a:srgbClr val="4091B6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err="1">
              <a:solidFill>
                <a:schemeClr val="tx1"/>
              </a:solidFill>
            </a:endParaRPr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94A20B32-C63D-4FA4-AE81-CAA3352E6B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9023" y="277383"/>
            <a:ext cx="8696655" cy="581827"/>
          </a:xfrm>
        </p:spPr>
        <p:txBody>
          <a:bodyPr anchor="t" anchorCtr="0">
            <a:spAutoFit/>
          </a:bodyPr>
          <a:lstStyle>
            <a:lvl1pPr>
              <a:lnSpc>
                <a:spcPts val="3800"/>
              </a:lnSpc>
              <a:defRPr sz="35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pPr lvl="0"/>
            <a:r>
              <a:rPr lang="de-CH" noProof="0" dirty="0"/>
              <a:t>Referent nur Vorname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4A24F47F-98CA-43EB-BEBD-60A6A3BFE82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9035" y="3472182"/>
            <a:ext cx="309880" cy="250288"/>
          </a:xfrm>
          <a:prstGeom prst="rect">
            <a:avLst/>
          </a:prstGeom>
        </p:spPr>
      </p:pic>
      <p:sp>
        <p:nvSpPr>
          <p:cNvPr id="9" name="Textplatzhalter 22">
            <a:extLst>
              <a:ext uri="{FF2B5EF4-FFF2-40B4-BE49-F238E27FC236}">
                <a16:creationId xmlns:a16="http://schemas.microsoft.com/office/drawing/2014/main" id="{33DDDB2D-D9E7-4947-88FB-D183C6927B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9023" y="906312"/>
            <a:ext cx="5305806" cy="2364042"/>
          </a:xfrm>
          <a:effectLst/>
        </p:spPr>
        <p:txBody>
          <a:bodyPr lIns="108000"/>
          <a:lstStyle>
            <a:lvl1pPr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DE" noProof="0" dirty="0"/>
              <a:t>Mastertextformat bearbeiten</a:t>
            </a:r>
          </a:p>
        </p:txBody>
      </p:sp>
      <p:sp>
        <p:nvSpPr>
          <p:cNvPr id="10" name="Textplatzhalter 22">
            <a:extLst>
              <a:ext uri="{FF2B5EF4-FFF2-40B4-BE49-F238E27FC236}">
                <a16:creationId xmlns:a16="http://schemas.microsoft.com/office/drawing/2014/main" id="{D1D99BBB-6982-4847-8CF6-C28BCB16992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04565" y="3431200"/>
            <a:ext cx="2195957" cy="396008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DE" noProof="0" dirty="0"/>
              <a:t>@Twitter</a:t>
            </a:r>
            <a:endParaRPr lang="de-CH" noProof="0" dirty="0"/>
          </a:p>
        </p:txBody>
      </p:sp>
      <p:sp>
        <p:nvSpPr>
          <p:cNvPr id="12" name="Bildplatzhalter 2">
            <a:extLst>
              <a:ext uri="{FF2B5EF4-FFF2-40B4-BE49-F238E27FC236}">
                <a16:creationId xmlns:a16="http://schemas.microsoft.com/office/drawing/2014/main" id="{E3715DD8-2C34-4746-8403-A0F91A494E9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895202" y="700686"/>
            <a:ext cx="2771495" cy="2771496"/>
          </a:xfrm>
          <a:prstGeom prst="ellipse">
            <a:avLst/>
          </a:prstGeo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9F7FF09F-7698-490E-B303-01EF73AA7F7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79128" y="4711969"/>
            <a:ext cx="1378800" cy="273992"/>
          </a:xfrm>
          <a:prstGeom prst="rect">
            <a:avLst/>
          </a:prstGeom>
        </p:spPr>
      </p:pic>
      <p:pic>
        <p:nvPicPr>
          <p:cNvPr id="14" name="Grafik 17">
            <a:extLst>
              <a:ext uri="{FF2B5EF4-FFF2-40B4-BE49-F238E27FC236}">
                <a16:creationId xmlns:a16="http://schemas.microsoft.com/office/drawing/2014/main" id="{76133CD1-089B-4441-8BC0-1A767DF00553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700000">
            <a:off x="3161516" y="3442166"/>
            <a:ext cx="383625" cy="277063"/>
          </a:xfrm>
          <a:prstGeom prst="rect">
            <a:avLst/>
          </a:prstGeom>
        </p:spPr>
      </p:pic>
      <p:sp>
        <p:nvSpPr>
          <p:cNvPr id="16" name="Textplatzhalter 22">
            <a:extLst>
              <a:ext uri="{FF2B5EF4-FFF2-40B4-BE49-F238E27FC236}">
                <a16:creationId xmlns:a16="http://schemas.microsoft.com/office/drawing/2014/main" id="{2D31F827-BFBC-D440-B0B2-F5D5D1494A3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606135" y="3431200"/>
            <a:ext cx="2195957" cy="396008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DE" noProof="0" dirty="0"/>
              <a:t>Blog</a:t>
            </a:r>
            <a:endParaRPr lang="de-CH" noProof="0" dirty="0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728F69D3-E6CD-F342-9D6C-09A4ED564B38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035" y="4732767"/>
            <a:ext cx="5651500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5178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_Kapitel_A_li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4B1A05EC-2898-40B2-AA4A-813F3782CFBF}"/>
              </a:ext>
            </a:extLst>
          </p:cNvPr>
          <p:cNvSpPr/>
          <p:nvPr userDrawn="1"/>
        </p:nvSpPr>
        <p:spPr>
          <a:xfrm>
            <a:off x="-11010" y="-1"/>
            <a:ext cx="9155010" cy="5143501"/>
          </a:xfrm>
          <a:prstGeom prst="rect">
            <a:avLst/>
          </a:prstGeom>
          <a:solidFill>
            <a:srgbClr val="6D65AB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err="1">
              <a:solidFill>
                <a:schemeClr val="tx1"/>
              </a:solidFill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A7EEA1F-718B-4D8D-A87C-5BCF3B5148C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78000" y="183600"/>
            <a:ext cx="1378800" cy="275760"/>
          </a:xfrm>
          <a:prstGeom prst="rect">
            <a:avLst/>
          </a:prstGeom>
        </p:spPr>
      </p:pic>
      <p:sp>
        <p:nvSpPr>
          <p:cNvPr id="8" name="Titel 1">
            <a:extLst>
              <a:ext uri="{FF2B5EF4-FFF2-40B4-BE49-F238E27FC236}">
                <a16:creationId xmlns:a16="http://schemas.microsoft.com/office/drawing/2014/main" id="{862F7C8C-B66A-4CA3-BD15-B2603BB1A3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611" y="183600"/>
            <a:ext cx="7123328" cy="3859820"/>
          </a:xfrm>
        </p:spPr>
        <p:txBody>
          <a:bodyPr anchor="t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7082724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image" Target="../media/image2.svg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BB473E93-FC20-4D08-8713-3AE69D779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007" y="154047"/>
            <a:ext cx="7165571" cy="3820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E8BB577-A660-4EF7-A95E-748B9B5833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6006" y="671743"/>
            <a:ext cx="8691921" cy="39669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  <a:p>
            <a:pPr lvl="5"/>
            <a:r>
              <a:rPr lang="de-DE"/>
              <a:t>Sechste Ebene</a:t>
            </a:r>
          </a:p>
          <a:p>
            <a:pPr lvl="6"/>
            <a:r>
              <a:rPr lang="de-DE"/>
              <a:t>Siebte Ebene</a:t>
            </a:r>
          </a:p>
          <a:p>
            <a:pPr lvl="7"/>
            <a:r>
              <a:rPr lang="de-DE"/>
              <a:t>Achte Ebene</a:t>
            </a:r>
          </a:p>
          <a:p>
            <a:pPr lvl="8"/>
            <a:r>
              <a:rPr lang="de-DE"/>
              <a:t>Neunte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FCB7A18-A8DC-4D2B-8684-60DF641BFE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31024" y="4712670"/>
            <a:ext cx="889463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BF19595-8AAD-48F1-B231-FC318D1A35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910217" y="4717499"/>
            <a:ext cx="704771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Kafka as an Event Store – is it Good Enough?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BCD6109-0C89-455B-8E7D-82B3678C3B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66006" y="4712671"/>
            <a:ext cx="575288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EBD7C1-51EB-4865-9A96-3F34B13A13C1}" type="slidenum">
              <a:rPr lang="de-DE" smtClean="0"/>
              <a:t>‹#›</a:t>
            </a:fld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A8CB8785-1E02-41B8-87DE-5367246382A1}"/>
              </a:ext>
            </a:extLst>
          </p:cNvPr>
          <p:cNvPicPr>
            <a:picLocks noChangeAspect="1"/>
          </p:cNvPicPr>
          <p:nvPr userDrawn="1"/>
        </p:nvPicPr>
        <p:blipFill>
          <a:blip r:embed="rId38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7577418" y="182947"/>
            <a:ext cx="1380510" cy="274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9397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  <p:sldLayoutId id="2147483744" r:id="rId12"/>
    <p:sldLayoutId id="2147483745" r:id="rId13"/>
    <p:sldLayoutId id="2147483746" r:id="rId14"/>
    <p:sldLayoutId id="2147483747" r:id="rId15"/>
    <p:sldLayoutId id="2147483748" r:id="rId16"/>
    <p:sldLayoutId id="2147483749" r:id="rId17"/>
    <p:sldLayoutId id="2147483750" r:id="rId18"/>
    <p:sldLayoutId id="2147483751" r:id="rId19"/>
    <p:sldLayoutId id="2147483752" r:id="rId20"/>
    <p:sldLayoutId id="2147483753" r:id="rId21"/>
    <p:sldLayoutId id="2147483754" r:id="rId22"/>
    <p:sldLayoutId id="2147483755" r:id="rId23"/>
    <p:sldLayoutId id="2147483756" r:id="rId24"/>
    <p:sldLayoutId id="2147483757" r:id="rId25"/>
    <p:sldLayoutId id="2147483758" r:id="rId26"/>
    <p:sldLayoutId id="2147483759" r:id="rId27"/>
    <p:sldLayoutId id="2147483760" r:id="rId28"/>
    <p:sldLayoutId id="2147483761" r:id="rId29"/>
    <p:sldLayoutId id="2147483762" r:id="rId30"/>
    <p:sldLayoutId id="2147483763" r:id="rId31"/>
    <p:sldLayoutId id="2147483764" r:id="rId32"/>
    <p:sldLayoutId id="2147483765" r:id="rId33"/>
    <p:sldLayoutId id="2147483766" r:id="rId34"/>
    <p:sldLayoutId id="2147483767" r:id="rId35"/>
    <p:sldLayoutId id="2147483769" r:id="rId36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rgbClr val="000000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rivadisPF/platys/blob/master/documentation/install.md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TrivadisPF/platys/blob/develop/platform-stacks/modern-data-platform/documentation/configuration.md" TargetMode="External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https://github.com/TrivadisPF/platys-modern-data-platform/blob/master/documentation/configuration.md" TargetMode="External"/><Relationship Id="rId1" Type="http://schemas.openxmlformats.org/officeDocument/2006/relationships/slideLayout" Target="../slideLayouts/slideLayout3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TrivadisPF/platys-modern-data-platform/tree/master/cookbooks" TargetMode="External"/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ocker.com/get-started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Relationship Id="rId6" Type="http://schemas.openxmlformats.org/officeDocument/2006/relationships/hyperlink" Target="https://github.com/TrivadisPF/platys" TargetMode="External"/><Relationship Id="rId5" Type="http://schemas.openxmlformats.org/officeDocument/2006/relationships/hyperlink" Target="https://github.com/TrivadisPF/platys/blob/master/documentation/install.md" TargetMode="External"/><Relationship Id="rId4" Type="http://schemas.openxmlformats.org/officeDocument/2006/relationships/hyperlink" Target="https://docs.docker.com/compose/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9EFCC2D-D6EA-6F40-8A41-CCF6E0114FB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531332" y="3439779"/>
            <a:ext cx="5169608" cy="396008"/>
          </a:xfrm>
        </p:spPr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guidoschmutz.wordpress.com</a:t>
            </a:r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D6C29D3-4670-B242-8A99-669EC638916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gschmutz</a:t>
            </a:r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Platys</a:t>
            </a:r>
            <a:r>
              <a:rPr lang="de-CH" dirty="0"/>
              <a:t> –</a:t>
            </a:r>
            <a:r>
              <a:rPr lang="de-CH" dirty="0" err="1"/>
              <a:t>Provisioning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modern </a:t>
            </a:r>
            <a:r>
              <a:rPr lang="de-CH" dirty="0" err="1"/>
              <a:t>data</a:t>
            </a:r>
            <a:r>
              <a:rPr lang="de-CH" dirty="0"/>
              <a:t> </a:t>
            </a:r>
            <a:r>
              <a:rPr lang="de-CH" dirty="0" err="1"/>
              <a:t>platforms</a:t>
            </a:r>
            <a:r>
              <a:rPr lang="de-CH" dirty="0"/>
              <a:t> </a:t>
            </a:r>
            <a:r>
              <a:rPr lang="de-CH" dirty="0" err="1"/>
              <a:t>simplified</a:t>
            </a:r>
            <a:r>
              <a:rPr lang="de-CH" dirty="0"/>
              <a:t>!</a:t>
            </a:r>
            <a:endParaRPr lang="en-US" dirty="0">
              <a:effectLst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389023" y="1406013"/>
            <a:ext cx="8696654" cy="396008"/>
          </a:xfrm>
        </p:spPr>
        <p:txBody>
          <a:bodyPr/>
          <a:lstStyle/>
          <a:p>
            <a:r>
              <a:rPr lang="de-DE" dirty="0"/>
              <a:t>Guido Schmutz, Ulises </a:t>
            </a:r>
            <a:r>
              <a:rPr lang="de-DE" dirty="0" err="1"/>
              <a:t>Fasoli</a:t>
            </a:r>
            <a:endParaRPr lang="de-DE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74456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D2D54A-255A-7740-A2E8-80FFB2C67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Trivadis </a:t>
            </a:r>
            <a:r>
              <a:rPr lang="en-CH" dirty="0">
                <a:latin typeface="Courier New" panose="02070309020205020404" pitchFamily="49" charset="0"/>
                <a:cs typeface="Courier New" panose="02070309020205020404" pitchFamily="49" charset="0"/>
              </a:rPr>
              <a:t>platys</a:t>
            </a:r>
            <a:r>
              <a:rPr lang="en-CH" dirty="0"/>
              <a:t> – How to install? (I)</a:t>
            </a:r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81454CF5-C8D3-F14D-8CF1-5782FAB5C2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CH" dirty="0"/>
              <a:t>Platys runs on </a:t>
            </a:r>
            <a:r>
              <a:rPr lang="en-CH" b="1" dirty="0"/>
              <a:t>Liunx</a:t>
            </a:r>
            <a:r>
              <a:rPr lang="en-CH" dirty="0"/>
              <a:t>, </a:t>
            </a:r>
            <a:r>
              <a:rPr lang="en-CH" b="1" dirty="0"/>
              <a:t>Mac OS-X </a:t>
            </a:r>
            <a:r>
              <a:rPr lang="en-CH" dirty="0"/>
              <a:t>and </a:t>
            </a:r>
            <a:r>
              <a:rPr lang="en-CH" b="1" dirty="0"/>
              <a:t>Windows</a:t>
            </a:r>
          </a:p>
          <a:p>
            <a:pPr marL="0" indent="0">
              <a:buNone/>
            </a:pPr>
            <a:r>
              <a:rPr lang="en-CH" dirty="0">
                <a:hlinkClick r:id="rId3"/>
              </a:rPr>
              <a:t>Installation</a:t>
            </a:r>
            <a:r>
              <a:rPr lang="en-CH" dirty="0"/>
              <a:t> is comparable to installing docker-compose, on Ubuntu perform the foll</a:t>
            </a:r>
            <a:r>
              <a:rPr lang="en-GB" dirty="0"/>
              <a:t>ow</a:t>
            </a:r>
            <a:r>
              <a:rPr lang="en-CH" dirty="0"/>
              <a:t>ing steps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D</a:t>
            </a:r>
            <a:r>
              <a:rPr lang="en-CH" dirty="0"/>
              <a:t>ownload the binary</a:t>
            </a:r>
          </a:p>
          <a:p>
            <a:pPr marL="342900" indent="-342900">
              <a:buFont typeface="+mj-lt"/>
              <a:buAutoNum type="arabicPeriod"/>
            </a:pPr>
            <a:endParaRPr lang="en-CH" dirty="0"/>
          </a:p>
          <a:p>
            <a:pPr marL="342900" indent="-342900">
              <a:buFont typeface="+mj-lt"/>
              <a:buAutoNum type="arabicPeriod"/>
            </a:pPr>
            <a:endParaRPr lang="en-CH" dirty="0"/>
          </a:p>
          <a:p>
            <a:pPr marL="342900" indent="-342900">
              <a:buFont typeface="+mj-lt"/>
              <a:buAutoNum type="arabicPeriod"/>
            </a:pPr>
            <a:endParaRPr lang="en-CH" dirty="0"/>
          </a:p>
          <a:p>
            <a:pPr marL="342900" indent="-342900">
              <a:buFont typeface="+mj-lt"/>
              <a:buAutoNum type="arabicPeriod"/>
            </a:pPr>
            <a:r>
              <a:rPr lang="de-CH" dirty="0" err="1"/>
              <a:t>Untar</a:t>
            </a:r>
            <a:r>
              <a:rPr lang="de-CH" dirty="0"/>
              <a:t> </a:t>
            </a:r>
            <a:r>
              <a:rPr lang="de-CH" dirty="0" err="1"/>
              <a:t>and</a:t>
            </a:r>
            <a:r>
              <a:rPr lang="de-CH" dirty="0"/>
              <a:t> </a:t>
            </a:r>
            <a:r>
              <a:rPr lang="de-CH" dirty="0" err="1"/>
              <a:t>move</a:t>
            </a:r>
            <a:r>
              <a:rPr lang="de-CH" dirty="0"/>
              <a:t> </a:t>
            </a:r>
            <a:r>
              <a:rPr lang="de-CH" dirty="0" err="1"/>
              <a:t>it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/</a:t>
            </a:r>
            <a:r>
              <a:rPr lang="de-CH" dirty="0" err="1"/>
              <a:t>usr</a:t>
            </a:r>
            <a:r>
              <a:rPr lang="de-CH" dirty="0"/>
              <a:t>/</a:t>
            </a:r>
            <a:r>
              <a:rPr lang="de-CH" dirty="0" err="1"/>
              <a:t>local</a:t>
            </a:r>
            <a:r>
              <a:rPr lang="de-CH" dirty="0"/>
              <a:t>/bin</a:t>
            </a:r>
            <a:endParaRPr lang="en-CH" dirty="0"/>
          </a:p>
          <a:p>
            <a:pPr marL="0" indent="0">
              <a:buNone/>
            </a:pPr>
            <a:endParaRPr lang="en-CH" dirty="0"/>
          </a:p>
          <a:p>
            <a:pPr marL="342900" indent="-342900">
              <a:buFont typeface="+mj-lt"/>
              <a:buAutoNum type="arabicPeriod"/>
            </a:pPr>
            <a:endParaRPr lang="en-CH" dirty="0"/>
          </a:p>
          <a:p>
            <a:pPr marL="342900" indent="-342900">
              <a:buFont typeface="+mj-lt"/>
              <a:buAutoNum type="arabicPeriod"/>
            </a:pPr>
            <a:endParaRPr lang="en-CH" dirty="0"/>
          </a:p>
          <a:p>
            <a:pPr marL="0" indent="0">
              <a:buNone/>
            </a:pPr>
            <a:endParaRPr lang="en-CH" dirty="0"/>
          </a:p>
          <a:p>
            <a:pPr marL="342900" indent="-342900">
              <a:buFont typeface="+mj-lt"/>
              <a:buAutoNum type="arabicPeriod"/>
            </a:pPr>
            <a:endParaRPr lang="en-CH" dirty="0"/>
          </a:p>
          <a:p>
            <a:pPr marL="342900" indent="-342900">
              <a:buFont typeface="+mj-lt"/>
              <a:buAutoNum type="arabicPeriod"/>
            </a:pPr>
            <a:endParaRPr lang="en-CH" dirty="0"/>
          </a:p>
          <a:p>
            <a:pPr marL="342900" indent="-342900">
              <a:buFont typeface="+mj-lt"/>
              <a:buAutoNum type="arabicPeriod"/>
            </a:pPr>
            <a:endParaRPr lang="en-CH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93F9019-ACE4-9443-8243-0F74FDD10D9A}"/>
              </a:ext>
            </a:extLst>
          </p:cNvPr>
          <p:cNvSpPr txBox="1"/>
          <p:nvPr/>
        </p:nvSpPr>
        <p:spPr>
          <a:xfrm>
            <a:off x="615699" y="1867473"/>
            <a:ext cx="7912602" cy="830997"/>
          </a:xfrm>
          <a:prstGeom prst="rect">
            <a:avLst/>
          </a:prstGeom>
          <a:solidFill>
            <a:schemeClr val="bg2"/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sudo</a:t>
            </a:r>
            <a:r>
              <a:rPr lang="en-GB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curl -L "https://</a:t>
            </a:r>
            <a:r>
              <a:rPr lang="en-GB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github.com</a:t>
            </a:r>
            <a:r>
              <a:rPr lang="en-GB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GB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TrivadisPF</a:t>
            </a:r>
            <a:r>
              <a:rPr lang="en-GB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/platys/releases/download</a:t>
            </a:r>
            <a:r>
              <a:rPr lang="en-GB" sz="1600" b="1">
                <a:latin typeface="Courier New" panose="02070309020205020404" pitchFamily="49" charset="0"/>
                <a:cs typeface="Courier New" panose="02070309020205020404" pitchFamily="49" charset="0"/>
              </a:rPr>
              <a:t>/2.2.0</a:t>
            </a:r>
            <a:r>
              <a:rPr lang="en-GB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GB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platys.tar.gz</a:t>
            </a:r>
            <a:r>
              <a:rPr lang="en-GB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" -o /</a:t>
            </a:r>
            <a:r>
              <a:rPr lang="en-GB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tmp</a:t>
            </a:r>
            <a:r>
              <a:rPr lang="en-GB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GB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platys.tar.gz</a:t>
            </a:r>
            <a:endParaRPr lang="en-CH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1DD93FB-4E8E-1B4D-914F-8D283BC74F7C}"/>
              </a:ext>
            </a:extLst>
          </p:cNvPr>
          <p:cNvSpPr txBox="1"/>
          <p:nvPr/>
        </p:nvSpPr>
        <p:spPr>
          <a:xfrm>
            <a:off x="655665" y="3264760"/>
            <a:ext cx="7912602" cy="1077218"/>
          </a:xfrm>
          <a:prstGeom prst="rect">
            <a:avLst/>
          </a:prstGeom>
          <a:solidFill>
            <a:schemeClr val="bg2"/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tar </a:t>
            </a:r>
            <a:r>
              <a:rPr lang="en-GB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zvxf</a:t>
            </a:r>
            <a:r>
              <a:rPr lang="en-GB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/</a:t>
            </a:r>
            <a:r>
              <a:rPr lang="en-GB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tmp</a:t>
            </a:r>
            <a:r>
              <a:rPr lang="en-GB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GB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platys.tar.gz</a:t>
            </a:r>
            <a:r>
              <a:rPr lang="en-GB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GB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sudo</a:t>
            </a:r>
            <a:r>
              <a:rPr lang="en-GB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mv </a:t>
            </a:r>
            <a:r>
              <a:rPr lang="en-GB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platys.dist</a:t>
            </a:r>
            <a:r>
              <a:rPr lang="en-GB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/ /</a:t>
            </a:r>
            <a:r>
              <a:rPr lang="en-GB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usr</a:t>
            </a:r>
            <a:r>
              <a:rPr lang="en-GB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/local/lib/ </a:t>
            </a:r>
          </a:p>
          <a:p>
            <a:r>
              <a:rPr lang="en-GB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sudo</a:t>
            </a:r>
            <a:r>
              <a:rPr lang="en-GB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chown</a:t>
            </a:r>
            <a:r>
              <a:rPr lang="en-GB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-R </a:t>
            </a:r>
            <a:r>
              <a:rPr lang="en-GB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root:root</a:t>
            </a:r>
            <a:r>
              <a:rPr lang="en-GB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/</a:t>
            </a:r>
            <a:r>
              <a:rPr lang="en-GB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usr</a:t>
            </a:r>
            <a:r>
              <a:rPr lang="en-GB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/local/lib/</a:t>
            </a:r>
            <a:r>
              <a:rPr lang="en-GB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platys.dist</a:t>
            </a:r>
            <a:r>
              <a:rPr lang="en-GB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/ </a:t>
            </a:r>
          </a:p>
          <a:p>
            <a:r>
              <a:rPr lang="en-GB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sudo</a:t>
            </a:r>
            <a:r>
              <a:rPr lang="en-GB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rm /</a:t>
            </a:r>
            <a:r>
              <a:rPr lang="en-GB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tmp</a:t>
            </a:r>
            <a:r>
              <a:rPr lang="en-GB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GB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platys.tar.gz</a:t>
            </a:r>
            <a:endParaRPr lang="en-CH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93779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D2D54A-255A-7740-A2E8-80FFB2C67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Trivadis </a:t>
            </a:r>
            <a:r>
              <a:rPr lang="en-CH" dirty="0">
                <a:latin typeface="Courier New" panose="02070309020205020404" pitchFamily="49" charset="0"/>
                <a:cs typeface="Courier New" panose="02070309020205020404" pitchFamily="49" charset="0"/>
              </a:rPr>
              <a:t>platys</a:t>
            </a:r>
            <a:r>
              <a:rPr lang="en-CH" dirty="0"/>
              <a:t> – How to install? (II)</a:t>
            </a:r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81454CF5-C8D3-F14D-8CF1-5782FAB5C2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 startAt="3"/>
            </a:pPr>
            <a:r>
              <a:rPr lang="en-GB" dirty="0"/>
              <a:t>D</a:t>
            </a:r>
            <a:r>
              <a:rPr lang="en-CH" dirty="0"/>
              <a:t>ownload the binary</a:t>
            </a:r>
          </a:p>
          <a:p>
            <a:pPr marL="342900" indent="-342900">
              <a:buFont typeface="+mj-lt"/>
              <a:buAutoNum type="arabicPeriod" startAt="3"/>
            </a:pPr>
            <a:endParaRPr lang="en-CH" dirty="0"/>
          </a:p>
          <a:p>
            <a:pPr marL="342900" indent="-342900">
              <a:buFont typeface="+mj-lt"/>
              <a:buAutoNum type="arabicPeriod" startAt="3"/>
            </a:pPr>
            <a:endParaRPr lang="en-CH" dirty="0"/>
          </a:p>
          <a:p>
            <a:pPr marL="342900" indent="-342900">
              <a:buFont typeface="+mj-lt"/>
              <a:buAutoNum type="arabicPeriod" startAt="3"/>
            </a:pPr>
            <a:r>
              <a:rPr lang="en-GB" dirty="0"/>
              <a:t>Use the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--version </a:t>
            </a:r>
            <a:r>
              <a:rPr lang="en-GB" dirty="0"/>
              <a:t>option to check that the generator has been installed successfully</a:t>
            </a:r>
            <a:endParaRPr lang="en-CH" dirty="0"/>
          </a:p>
          <a:p>
            <a:pPr marL="342900" indent="-342900">
              <a:buFont typeface="+mj-lt"/>
              <a:buAutoNum type="arabicPeriod"/>
            </a:pPr>
            <a:endParaRPr lang="en-CH" dirty="0"/>
          </a:p>
          <a:p>
            <a:pPr marL="342900" indent="-342900">
              <a:buFont typeface="+mj-lt"/>
              <a:buAutoNum type="arabicPeriod"/>
            </a:pPr>
            <a:endParaRPr lang="en-CH" dirty="0"/>
          </a:p>
          <a:p>
            <a:pPr marL="0" indent="0">
              <a:buNone/>
            </a:pPr>
            <a:endParaRPr lang="en-CH" dirty="0"/>
          </a:p>
          <a:p>
            <a:pPr marL="342900" indent="-342900">
              <a:buFont typeface="+mj-lt"/>
              <a:buAutoNum type="arabicPeriod"/>
            </a:pPr>
            <a:endParaRPr lang="en-CH" dirty="0"/>
          </a:p>
          <a:p>
            <a:pPr marL="342900" indent="-342900">
              <a:buFont typeface="+mj-lt"/>
              <a:buAutoNum type="arabicPeriod"/>
            </a:pPr>
            <a:endParaRPr lang="en-CH" dirty="0"/>
          </a:p>
          <a:p>
            <a:pPr marL="342900" indent="-342900">
              <a:buFont typeface="+mj-lt"/>
              <a:buAutoNum type="arabicPeriod"/>
            </a:pPr>
            <a:endParaRPr lang="en-CH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93F9019-ACE4-9443-8243-0F74FDD10D9A}"/>
              </a:ext>
            </a:extLst>
          </p:cNvPr>
          <p:cNvSpPr txBox="1"/>
          <p:nvPr/>
        </p:nvSpPr>
        <p:spPr>
          <a:xfrm>
            <a:off x="615699" y="1173262"/>
            <a:ext cx="8342228" cy="338554"/>
          </a:xfrm>
          <a:prstGeom prst="rect">
            <a:avLst/>
          </a:prstGeom>
          <a:solidFill>
            <a:schemeClr val="bg2"/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sudo</a:t>
            </a:r>
            <a:r>
              <a:rPr lang="en-GB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ln -s /</a:t>
            </a:r>
            <a:r>
              <a:rPr lang="en-GB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usr</a:t>
            </a:r>
            <a:r>
              <a:rPr lang="en-GB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/local/lib/</a:t>
            </a:r>
            <a:r>
              <a:rPr lang="en-GB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platys.dist</a:t>
            </a:r>
            <a:r>
              <a:rPr lang="en-GB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/platys /</a:t>
            </a:r>
            <a:r>
              <a:rPr lang="en-GB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usr</a:t>
            </a:r>
            <a:r>
              <a:rPr lang="en-GB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/local/bin/platys</a:t>
            </a:r>
            <a:endParaRPr lang="en-CH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1DD93FB-4E8E-1B4D-914F-8D283BC74F7C}"/>
              </a:ext>
            </a:extLst>
          </p:cNvPr>
          <p:cNvSpPr txBox="1"/>
          <p:nvPr/>
        </p:nvSpPr>
        <p:spPr>
          <a:xfrm>
            <a:off x="655665" y="2350360"/>
            <a:ext cx="7912602" cy="584775"/>
          </a:xfrm>
          <a:prstGeom prst="rect">
            <a:avLst/>
          </a:prstGeom>
          <a:solidFill>
            <a:schemeClr val="bg2"/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$ platys --version </a:t>
            </a:r>
          </a:p>
          <a:p>
            <a:r>
              <a:rPr lang="en-GB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Platys - Trivadis Platform in a Box - v2.2.0</a:t>
            </a:r>
            <a:endParaRPr lang="en-CH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0405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8829D8C-E6B3-B548-93EB-E0BF062044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055" y="1121569"/>
            <a:ext cx="8102880" cy="797654"/>
          </a:xfrm>
        </p:spPr>
        <p:txBody>
          <a:bodyPr/>
          <a:lstStyle/>
          <a:p>
            <a:r>
              <a:rPr lang="en-CH" dirty="0"/>
              <a:t>Platys in Action</a:t>
            </a:r>
          </a:p>
        </p:txBody>
      </p:sp>
    </p:spTree>
    <p:extLst>
      <p:ext uri="{BB962C8B-B14F-4D97-AF65-F5344CB8AC3E}">
        <p14:creationId xmlns:p14="http://schemas.microsoft.com/office/powerpoint/2010/main" val="2844529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EBBE3-C09F-8243-8284-17E3DBCD1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Trivadis </a:t>
            </a:r>
            <a:r>
              <a:rPr lang="en-CH" dirty="0">
                <a:latin typeface="Courier New" panose="02070309020205020404" pitchFamily="49" charset="0"/>
                <a:cs typeface="Courier New" panose="02070309020205020404" pitchFamily="49" charset="0"/>
              </a:rPr>
              <a:t>platys</a:t>
            </a:r>
            <a:r>
              <a:rPr lang="en-CH" dirty="0"/>
              <a:t> – Platform in a Box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85ECB37-2A77-5B42-80F6-01E216F964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007" y="801522"/>
            <a:ext cx="4305994" cy="3814058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Steps for working with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platys</a:t>
            </a:r>
            <a:endParaRPr lang="en-GB" dirty="0"/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I</a:t>
            </a:r>
            <a:r>
              <a:rPr lang="en-CH" dirty="0"/>
              <a:t>nit a platform based on a given platform stack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E</a:t>
            </a:r>
            <a:r>
              <a:rPr lang="en-CH" dirty="0"/>
              <a:t>dit the config.yml files to enable services needed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G</a:t>
            </a:r>
            <a:r>
              <a:rPr lang="en-CH" dirty="0"/>
              <a:t>enerate the docker-compose platform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S</a:t>
            </a:r>
            <a:r>
              <a:rPr lang="en-CH" dirty="0"/>
              <a:t>tart the platform</a:t>
            </a:r>
          </a:p>
          <a:p>
            <a:pPr marL="0" indent="0">
              <a:buNone/>
            </a:pPr>
            <a:endParaRPr lang="en-CH" dirty="0"/>
          </a:p>
        </p:txBody>
      </p:sp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08419BCC-823D-704D-B744-CFB18A6D30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8290" y="709260"/>
            <a:ext cx="4566542" cy="3906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7220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CAD771-9E4C-1B45-ABE8-95202DA53E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Trivadis platys – How does it work? (I)</a:t>
            </a:r>
          </a:p>
        </p:txBody>
      </p:sp>
      <p:sp>
        <p:nvSpPr>
          <p:cNvPr id="6" name="Content Placeholder 20">
            <a:extLst>
              <a:ext uri="{FF2B5EF4-FFF2-40B4-BE49-F238E27FC236}">
                <a16:creationId xmlns:a16="http://schemas.microsoft.com/office/drawing/2014/main" id="{C29D2B22-64F3-8D46-83E3-0FE26AABE2ED}"/>
              </a:ext>
            </a:extLst>
          </p:cNvPr>
          <p:cNvSpPr txBox="1">
            <a:spLocks/>
          </p:cNvSpPr>
          <p:nvPr/>
        </p:nvSpPr>
        <p:spPr>
          <a:xfrm>
            <a:off x="266006" y="801522"/>
            <a:ext cx="8691921" cy="381405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CH" dirty="0"/>
              <a:t>Let’s see Platys in Action by generating a simple Platform with the following service</a:t>
            </a:r>
          </a:p>
        </p:txBody>
      </p:sp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9AEAD4CC-F3D2-FF46-AFE1-79944E09CA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206" y="1440231"/>
            <a:ext cx="8581116" cy="2794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6876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D2D54A-255A-7740-A2E8-80FFB2C67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Trivadis </a:t>
            </a:r>
            <a:r>
              <a:rPr lang="en-CH" dirty="0">
                <a:latin typeface="Courier New" panose="02070309020205020404" pitchFamily="49" charset="0"/>
                <a:cs typeface="Courier New" panose="02070309020205020404" pitchFamily="49" charset="0"/>
              </a:rPr>
              <a:t>platys</a:t>
            </a:r>
            <a:r>
              <a:rPr lang="en-CH" dirty="0"/>
              <a:t> – How does it work? (II)</a:t>
            </a:r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81454CF5-C8D3-F14D-8CF1-5782FAB5C2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CH" dirty="0"/>
              <a:t>Create a folder as your platform working directory</a:t>
            </a:r>
          </a:p>
          <a:p>
            <a:pPr marL="342900" indent="-342900">
              <a:buFont typeface="+mj-lt"/>
              <a:buAutoNum type="arabicPeriod"/>
            </a:pPr>
            <a:endParaRPr lang="en-CH" dirty="0"/>
          </a:p>
          <a:p>
            <a:pPr marL="342900" indent="-342900">
              <a:buFont typeface="+mj-lt"/>
              <a:buAutoNum type="arabicPeriod"/>
            </a:pPr>
            <a:endParaRPr lang="en-CH" dirty="0"/>
          </a:p>
          <a:p>
            <a:pPr marL="342900" indent="-342900">
              <a:buFont typeface="+mj-lt"/>
              <a:buAutoNum type="arabicPeriod"/>
            </a:pPr>
            <a:endParaRPr lang="en-CH" dirty="0"/>
          </a:p>
          <a:p>
            <a:pPr marL="342900" indent="-342900">
              <a:buFont typeface="+mj-lt"/>
              <a:buAutoNum type="arabicPeriod"/>
            </a:pPr>
            <a:r>
              <a:rPr lang="en-CH" dirty="0"/>
              <a:t>Initialize the platform using the </a:t>
            </a:r>
            <a:r>
              <a:rPr lang="en-CH" dirty="0">
                <a:latin typeface="Courier New" panose="02070309020205020404" pitchFamily="49" charset="0"/>
                <a:cs typeface="Courier New" panose="02070309020205020404" pitchFamily="49" charset="0"/>
              </a:rPr>
              <a:t>platys init</a:t>
            </a:r>
            <a:r>
              <a:rPr lang="en-CH" dirty="0"/>
              <a:t> command</a:t>
            </a:r>
          </a:p>
          <a:p>
            <a:pPr marL="342900" indent="-342900">
              <a:buFont typeface="+mj-lt"/>
              <a:buAutoNum type="arabicPeriod"/>
            </a:pPr>
            <a:endParaRPr lang="en-CH" dirty="0"/>
          </a:p>
          <a:p>
            <a:pPr marL="342900" indent="-342900">
              <a:buFont typeface="+mj-lt"/>
              <a:buAutoNum type="arabicPeriod"/>
            </a:pPr>
            <a:endParaRPr lang="en-CH" dirty="0"/>
          </a:p>
          <a:p>
            <a:pPr marL="342900" indent="-342900">
              <a:buFont typeface="+mj-lt"/>
              <a:buAutoNum type="arabicPeriod"/>
            </a:pPr>
            <a:endParaRPr lang="en-CH" dirty="0"/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A</a:t>
            </a:r>
            <a:r>
              <a:rPr lang="en-CH" dirty="0"/>
              <a:t> </a:t>
            </a:r>
            <a:r>
              <a:rPr lang="en-CH" dirty="0">
                <a:latin typeface="Courier New" panose="02070309020205020404" pitchFamily="49" charset="0"/>
                <a:cs typeface="Courier New" panose="02070309020205020404" pitchFamily="49" charset="0"/>
              </a:rPr>
              <a:t>config.yml</a:t>
            </a:r>
            <a:r>
              <a:rPr lang="en-CH" dirty="0"/>
              <a:t> file is created locally, holding all the possible options of the modern-data-platform 1.5.0 stack. See </a:t>
            </a:r>
            <a:r>
              <a:rPr lang="en-CH" dirty="0">
                <a:hlinkClick r:id="rId2"/>
              </a:rPr>
              <a:t>here</a:t>
            </a:r>
            <a:r>
              <a:rPr lang="en-CH" dirty="0"/>
              <a:t> for a documentation of the various options.</a:t>
            </a:r>
          </a:p>
          <a:p>
            <a:pPr marL="342900" indent="-342900">
              <a:buFont typeface="+mj-lt"/>
              <a:buAutoNum type="arabicPeriod"/>
            </a:pPr>
            <a:endParaRPr lang="en-CH" dirty="0"/>
          </a:p>
          <a:p>
            <a:pPr marL="0" indent="0">
              <a:buNone/>
            </a:pPr>
            <a:endParaRPr lang="en-CH" dirty="0"/>
          </a:p>
          <a:p>
            <a:pPr marL="342900" indent="-342900">
              <a:buFont typeface="+mj-lt"/>
              <a:buAutoNum type="arabicPeriod"/>
            </a:pPr>
            <a:endParaRPr lang="en-CH" dirty="0"/>
          </a:p>
          <a:p>
            <a:pPr marL="342900" indent="-342900">
              <a:buFont typeface="+mj-lt"/>
              <a:buAutoNum type="arabicPeriod"/>
            </a:pPr>
            <a:endParaRPr lang="en-CH" dirty="0"/>
          </a:p>
          <a:p>
            <a:pPr marL="0" indent="0">
              <a:buNone/>
            </a:pPr>
            <a:endParaRPr lang="en-CH" dirty="0"/>
          </a:p>
          <a:p>
            <a:pPr marL="342900" indent="-342900">
              <a:buFont typeface="+mj-lt"/>
              <a:buAutoNum type="arabicPeriod"/>
            </a:pPr>
            <a:endParaRPr lang="en-CH" dirty="0"/>
          </a:p>
          <a:p>
            <a:pPr marL="342900" indent="-342900">
              <a:buFont typeface="+mj-lt"/>
              <a:buAutoNum type="arabicPeriod"/>
            </a:pPr>
            <a:endParaRPr lang="en-CH" dirty="0"/>
          </a:p>
          <a:p>
            <a:pPr marL="342900" indent="-342900">
              <a:buFont typeface="+mj-lt"/>
              <a:buAutoNum type="arabicPeriod"/>
            </a:pPr>
            <a:endParaRPr lang="en-CH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93F9019-ACE4-9443-8243-0F74FDD10D9A}"/>
              </a:ext>
            </a:extLst>
          </p:cNvPr>
          <p:cNvSpPr txBox="1"/>
          <p:nvPr/>
        </p:nvSpPr>
        <p:spPr>
          <a:xfrm>
            <a:off x="643569" y="2618487"/>
            <a:ext cx="7912602" cy="646331"/>
          </a:xfrm>
          <a:prstGeom prst="rect">
            <a:avLst/>
          </a:prstGeom>
          <a:solidFill>
            <a:schemeClr val="bg2"/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platys </a:t>
            </a: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 -n platys-demo-platform </a:t>
            </a:r>
            <a:b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-</a:t>
            </a: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sn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trivadis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/platys-modern-data-platform -</a:t>
            </a: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sv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 1.5.0</a:t>
            </a:r>
            <a:endParaRPr lang="en-CH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1DD93FB-4E8E-1B4D-914F-8D283BC74F7C}"/>
              </a:ext>
            </a:extLst>
          </p:cNvPr>
          <p:cNvSpPr txBox="1"/>
          <p:nvPr/>
        </p:nvSpPr>
        <p:spPr>
          <a:xfrm>
            <a:off x="643569" y="1206169"/>
            <a:ext cx="7912602" cy="646331"/>
          </a:xfrm>
          <a:prstGeom prst="rect">
            <a:avLst/>
          </a:prstGeom>
          <a:solidFill>
            <a:schemeClr val="bg2"/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mkdir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 platys-demo</a:t>
            </a:r>
          </a:p>
          <a:p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dd platys-demo</a:t>
            </a:r>
            <a:endParaRPr lang="en-CH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25702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DF140-14AB-2E49-A79A-9BB37630F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Trivadis </a:t>
            </a:r>
            <a:r>
              <a:rPr lang="en-CH" dirty="0">
                <a:latin typeface="Courier New" panose="02070309020205020404" pitchFamily="49" charset="0"/>
                <a:cs typeface="Courier New" panose="02070309020205020404" pitchFamily="49" charset="0"/>
              </a:rPr>
              <a:t>platys</a:t>
            </a:r>
            <a:r>
              <a:rPr lang="en-CH" dirty="0"/>
              <a:t> – How does it work? (III)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C0EB1F-5707-774D-BC93-C0DBF2D0D0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 startAt="4"/>
            </a:pPr>
            <a:r>
              <a:rPr lang="en-CH" dirty="0"/>
              <a:t>Use an editor to set the needed services to </a:t>
            </a:r>
            <a:r>
              <a:rPr lang="en-CH" dirty="0"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en-CH" dirty="0"/>
              <a:t>.</a:t>
            </a:r>
          </a:p>
          <a:p>
            <a:pPr marL="342900" indent="-342900">
              <a:buFont typeface="+mj-lt"/>
              <a:buAutoNum type="arabicPeriod" startAt="4"/>
            </a:pPr>
            <a:endParaRPr lang="en-CH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E516FA-59A8-5640-92AE-9A17FB43C084}"/>
              </a:ext>
            </a:extLst>
          </p:cNvPr>
          <p:cNvSpPr txBox="1"/>
          <p:nvPr/>
        </p:nvSpPr>
        <p:spPr>
          <a:xfrm>
            <a:off x="723206" y="1168411"/>
            <a:ext cx="5242589" cy="3754874"/>
          </a:xfrm>
          <a:prstGeom prst="rect">
            <a:avLst/>
          </a:prstGeom>
          <a:solidFill>
            <a:schemeClr val="bg2"/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GB" sz="1400" dirty="0"/>
              <a:t> # Default values for the generator</a:t>
            </a:r>
          </a:p>
          <a:p>
            <a:r>
              <a:rPr lang="en-GB" sz="1400" dirty="0"/>
              <a:t> # this file can be used as a template for a custom configuration</a:t>
            </a:r>
          </a:p>
          <a:p>
            <a:r>
              <a:rPr lang="en-GB" sz="1400" dirty="0"/>
              <a:t> # or to know about the different variables available for the generator</a:t>
            </a:r>
          </a:p>
          <a:p>
            <a:r>
              <a:rPr lang="en-GB" sz="1400" dirty="0"/>
              <a:t>      platys:</a:t>
            </a:r>
          </a:p>
          <a:p>
            <a:r>
              <a:rPr lang="en-GB" sz="1400" dirty="0"/>
              <a:t>          platform-name: ‘platys-demo'</a:t>
            </a:r>
          </a:p>
          <a:p>
            <a:r>
              <a:rPr lang="en-GB" sz="1400" dirty="0"/>
              <a:t>          stack-image-name: '</a:t>
            </a:r>
            <a:r>
              <a:rPr lang="en-GB" sz="1400" dirty="0" err="1"/>
              <a:t>trivadis</a:t>
            </a:r>
            <a:r>
              <a:rPr lang="en-GB" sz="1400" dirty="0"/>
              <a:t>/platys-modern-data-platform'</a:t>
            </a:r>
          </a:p>
          <a:p>
            <a:r>
              <a:rPr lang="en-GB" sz="1400" dirty="0"/>
              <a:t>          stack-image-version: ‘1.5.0’</a:t>
            </a:r>
          </a:p>
          <a:p>
            <a:r>
              <a:rPr lang="en-GB" sz="1400" dirty="0"/>
              <a:t>          structure: ‘flat’</a:t>
            </a:r>
          </a:p>
          <a:p>
            <a:endParaRPr lang="en-GB" sz="1400" dirty="0"/>
          </a:p>
          <a:p>
            <a:r>
              <a:rPr lang="en-GB" sz="1400" dirty="0"/>
              <a:t>      # ===== Apache Zookeeper ========</a:t>
            </a:r>
          </a:p>
          <a:p>
            <a:r>
              <a:rPr lang="en-GB" sz="1400" dirty="0"/>
              <a:t>      </a:t>
            </a:r>
            <a:r>
              <a:rPr lang="en-GB" sz="1400" dirty="0" err="1"/>
              <a:t>KAFKA_enable</a:t>
            </a:r>
            <a:r>
              <a:rPr lang="en-GB" sz="1400" dirty="0"/>
              <a:t>: </a:t>
            </a:r>
            <a:r>
              <a:rPr lang="en-GB" sz="1400" b="1" dirty="0">
                <a:solidFill>
                  <a:srgbClr val="FF0000"/>
                </a:solidFill>
              </a:rPr>
              <a:t>true</a:t>
            </a:r>
          </a:p>
          <a:p>
            <a:r>
              <a:rPr lang="en-GB" sz="1400" dirty="0"/>
              <a:t>      # one of enterprise, community</a:t>
            </a:r>
          </a:p>
          <a:p>
            <a:r>
              <a:rPr lang="en-GB" sz="1400" dirty="0"/>
              <a:t>      </a:t>
            </a:r>
            <a:r>
              <a:rPr lang="en-GB" sz="1400" dirty="0" err="1"/>
              <a:t>KAFKA_edition</a:t>
            </a:r>
            <a:r>
              <a:rPr lang="en-GB" sz="1400" dirty="0"/>
              <a:t>: 'community'</a:t>
            </a:r>
          </a:p>
          <a:p>
            <a:r>
              <a:rPr lang="en-GB" sz="1400" dirty="0"/>
              <a:t>      </a:t>
            </a:r>
            <a:r>
              <a:rPr lang="en-GB" sz="1400" dirty="0" err="1"/>
              <a:t>KAFKA_volume_map_data</a:t>
            </a:r>
            <a:r>
              <a:rPr lang="en-GB" sz="1400" dirty="0"/>
              <a:t>: false</a:t>
            </a:r>
          </a:p>
          <a:p>
            <a:r>
              <a:rPr lang="en-GB" sz="1400" dirty="0"/>
              <a:t>      </a:t>
            </a:r>
            <a:r>
              <a:rPr lang="en-GB" sz="1400" dirty="0" err="1"/>
              <a:t>KAFKA_broker_nodes</a:t>
            </a:r>
            <a:r>
              <a:rPr lang="en-GB" sz="1400" dirty="0"/>
              <a:t>: 3</a:t>
            </a:r>
          </a:p>
          <a:p>
            <a:r>
              <a:rPr lang="en-GB" sz="1400" dirty="0"/>
              <a:t>      </a:t>
            </a:r>
            <a:r>
              <a:rPr lang="en-GB" sz="1400" dirty="0" err="1"/>
              <a:t>KAFKA_delete_topic_enable</a:t>
            </a:r>
            <a:r>
              <a:rPr lang="en-GB" sz="1400" dirty="0"/>
              <a:t>: false</a:t>
            </a:r>
          </a:p>
          <a:p>
            <a:r>
              <a:rPr lang="en-GB" sz="1400" dirty="0"/>
              <a:t>      </a:t>
            </a:r>
            <a:r>
              <a:rPr lang="en-GB" sz="1400" dirty="0" err="1"/>
              <a:t>KAFKA_auto_create_topics_enable</a:t>
            </a:r>
            <a:r>
              <a:rPr lang="en-GB" sz="1400" dirty="0"/>
              <a:t>: false</a:t>
            </a:r>
            <a:endParaRPr lang="en-CH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88414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DF140-14AB-2E49-A79A-9BB37630F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Trivadis </a:t>
            </a:r>
            <a:r>
              <a:rPr lang="en-CH" dirty="0">
                <a:latin typeface="Courier New" panose="02070309020205020404" pitchFamily="49" charset="0"/>
                <a:cs typeface="Courier New" panose="02070309020205020404" pitchFamily="49" charset="0"/>
              </a:rPr>
              <a:t>platys</a:t>
            </a:r>
            <a:r>
              <a:rPr lang="en-CH" dirty="0"/>
              <a:t> – How does it work? (IV)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C0EB1F-5707-774D-BC93-C0DBF2D0D0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 startAt="5"/>
            </a:pPr>
            <a:r>
              <a:rPr lang="en-CH" dirty="0"/>
              <a:t>Run </a:t>
            </a:r>
            <a:r>
              <a:rPr lang="en-CH" dirty="0">
                <a:latin typeface="Courier New" panose="02070309020205020404" pitchFamily="49" charset="0"/>
                <a:cs typeface="Courier New" panose="02070309020205020404" pitchFamily="49" charset="0"/>
              </a:rPr>
              <a:t>platys gen</a:t>
            </a:r>
            <a:r>
              <a:rPr lang="en-CH" dirty="0"/>
              <a:t> to generate your platform</a:t>
            </a:r>
          </a:p>
          <a:p>
            <a:pPr marL="342900" indent="-342900">
              <a:buFont typeface="+mj-lt"/>
              <a:buAutoNum type="arabicPeriod" startAt="5"/>
            </a:pPr>
            <a:endParaRPr lang="en-CH" dirty="0"/>
          </a:p>
          <a:p>
            <a:pPr marL="342900" indent="-342900">
              <a:buFont typeface="+mj-lt"/>
              <a:buAutoNum type="arabicPeriod" startAt="5"/>
            </a:pPr>
            <a:endParaRPr lang="en-CH" dirty="0"/>
          </a:p>
          <a:p>
            <a:pPr marL="342900" indent="-342900">
              <a:buFont typeface="+mj-lt"/>
              <a:buAutoNum type="arabicPeriod" startAt="5"/>
            </a:pPr>
            <a:r>
              <a:rPr lang="en-CH" dirty="0"/>
              <a:t>All the neces</a:t>
            </a:r>
            <a:r>
              <a:rPr lang="en-GB" dirty="0"/>
              <a:t>s</a:t>
            </a:r>
            <a:r>
              <a:rPr lang="en-CH" dirty="0"/>
              <a:t>ary artefacts for the Docker Compose platform have been generated and are ready to be started</a:t>
            </a:r>
          </a:p>
          <a:p>
            <a:pPr marL="342900" indent="-342900">
              <a:buFont typeface="+mj-lt"/>
              <a:buAutoNum type="arabicPeriod" startAt="5"/>
            </a:pPr>
            <a:r>
              <a:rPr lang="en-CH" dirty="0"/>
              <a:t>Start the platform using </a:t>
            </a:r>
            <a:r>
              <a:rPr lang="en-CH" dirty="0">
                <a:latin typeface="Courier New" panose="02070309020205020404" pitchFamily="49" charset="0"/>
                <a:cs typeface="Courier New" panose="02070309020205020404" pitchFamily="49" charset="0"/>
              </a:rPr>
              <a:t>docker-compose up</a:t>
            </a:r>
          </a:p>
          <a:p>
            <a:pPr marL="342900" indent="-342900">
              <a:buFont typeface="+mj-lt"/>
              <a:buAutoNum type="arabicPeriod" startAt="5"/>
            </a:pPr>
            <a:endParaRPr lang="en-CH" dirty="0"/>
          </a:p>
          <a:p>
            <a:pPr marL="342900" indent="-342900">
              <a:buFont typeface="+mj-lt"/>
              <a:buAutoNum type="arabicPeriod" startAt="5"/>
            </a:pPr>
            <a:endParaRPr lang="en-CH" dirty="0"/>
          </a:p>
          <a:p>
            <a:pPr marL="342900" indent="-342900">
              <a:buFont typeface="+mj-lt"/>
              <a:buAutoNum type="arabicPeriod" startAt="5"/>
            </a:pPr>
            <a:endParaRPr lang="en-CH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5B4DA4-DE8F-364E-81CB-1036185880FA}"/>
              </a:ext>
            </a:extLst>
          </p:cNvPr>
          <p:cNvSpPr txBox="1"/>
          <p:nvPr/>
        </p:nvSpPr>
        <p:spPr>
          <a:xfrm>
            <a:off x="719769" y="1234076"/>
            <a:ext cx="1860146" cy="369332"/>
          </a:xfrm>
          <a:prstGeom prst="rect">
            <a:avLst/>
          </a:prstGeom>
          <a:solidFill>
            <a:schemeClr val="bg2"/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platys gen</a:t>
            </a:r>
            <a:endParaRPr lang="en-CH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CDC7AF-996C-2B4F-8FEB-1997464450DB}"/>
              </a:ext>
            </a:extLst>
          </p:cNvPr>
          <p:cNvSpPr txBox="1"/>
          <p:nvPr/>
        </p:nvSpPr>
        <p:spPr>
          <a:xfrm>
            <a:off x="719769" y="2887617"/>
            <a:ext cx="3852231" cy="369332"/>
          </a:xfrm>
          <a:prstGeom prst="rect">
            <a:avLst/>
          </a:prstGeom>
          <a:solidFill>
            <a:schemeClr val="bg2"/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docker-compose up -d</a:t>
            </a:r>
            <a:endParaRPr lang="en-CH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82454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DD0EB6-4F85-5B49-9709-36B8E89E4F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007" y="286205"/>
            <a:ext cx="7165571" cy="382067"/>
          </a:xfrm>
        </p:spPr>
        <p:txBody>
          <a:bodyPr/>
          <a:lstStyle/>
          <a:p>
            <a:r>
              <a:rPr lang="en-CH" dirty="0"/>
              <a:t>Structure: Flat vs. Subfolder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C3BFFD-BD7D-A34E-B562-26952080F74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GB" sz="1800" b="1" dirty="0">
                <a:solidFill>
                  <a:schemeClr val="tx1"/>
                </a:solidFill>
                <a:ea typeface="+mj-ea"/>
                <a:cs typeface="+mj-cs"/>
              </a:rPr>
              <a:t>Flat</a:t>
            </a:r>
            <a:endParaRPr lang="en-GB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platys-demo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├── </a:t>
            </a: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config.yml</a:t>
            </a:r>
            <a:endParaRPr lang="en-GB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├── docker-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compose.yml</a:t>
            </a: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├── conf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├── container-volume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├── data-transfer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├──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├── plugins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└── scripts</a:t>
            </a:r>
          </a:p>
          <a:p>
            <a:pPr marL="0" indent="0">
              <a:buNone/>
            </a:pPr>
            <a:endParaRPr lang="en-CH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D7046DF-6679-2C48-940D-7213EAF44E68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GB" sz="1800" b="1" dirty="0">
                <a:solidFill>
                  <a:schemeClr val="tx1"/>
                </a:solidFill>
              </a:rPr>
              <a:t>Subfolder</a:t>
            </a:r>
            <a:endParaRPr lang="en-GB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platys-demo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├── </a:t>
            </a: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config.yml</a:t>
            </a:r>
            <a:endParaRPr lang="en-GB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└── my-platform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   ├── conf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   ├── container-volume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   ├── data-transfer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   ├──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   ├── plugins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   ├── scripts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   └── docker-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compose.yml</a:t>
            </a: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CH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79001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4756F-0240-3649-AAD5-08F16933EE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m</a:t>
            </a:r>
            <a:r>
              <a:rPr lang="en-CH" dirty="0">
                <a:latin typeface="Courier New" panose="02070309020205020404" pitchFamily="49" charset="0"/>
                <a:cs typeface="Courier New" panose="02070309020205020404" pitchFamily="49" charset="0"/>
              </a:rPr>
              <a:t>odern-data-platform </a:t>
            </a:r>
            <a:r>
              <a:rPr lang="en-CH" dirty="0">
                <a:solidFill>
                  <a:srgbClr val="000000"/>
                </a:solidFill>
                <a:ea typeface="+mn-ea"/>
                <a:cs typeface="+mn-cs"/>
              </a:rPr>
              <a:t>V1.5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BA198EE-DE90-6342-9D0E-BA6A62B32EB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49091" y="927099"/>
            <a:ext cx="2616623" cy="3491999"/>
          </a:xfrm>
        </p:spPr>
        <p:txBody>
          <a:bodyPr/>
          <a:lstStyle/>
          <a:p>
            <a:pPr marL="0" indent="0">
              <a:buNone/>
            </a:pPr>
            <a:r>
              <a:rPr lang="en-CH" dirty="0"/>
              <a:t>These are the services the curent platform supports</a:t>
            </a:r>
          </a:p>
          <a:p>
            <a:pPr marL="0" indent="0">
              <a:buNone/>
            </a:pPr>
            <a:r>
              <a:rPr lang="en-CH" dirty="0"/>
              <a:t>Check the </a:t>
            </a:r>
            <a:r>
              <a:rPr lang="en-CH" dirty="0">
                <a:hlinkClick r:id="rId2"/>
              </a:rPr>
              <a:t>Configuration</a:t>
            </a:r>
            <a:r>
              <a:rPr lang="en-CH" dirty="0"/>
              <a:t> documentation for how to use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34F2DE6-13FA-324C-A724-041CD0D2D2E8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en-CH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4FDCCADE-92DE-1144-8D80-10A377BB1A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5571" y="611774"/>
            <a:ext cx="5206397" cy="4420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3604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3582B66-731E-CB40-8573-E99BEEFC9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Agenda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D4E5D50-D53B-5949-AE1D-577035A615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Motivation for Platys</a:t>
            </a:r>
          </a:p>
          <a:p>
            <a:r>
              <a:rPr lang="en-CH" dirty="0"/>
              <a:t>Installing Platys</a:t>
            </a:r>
          </a:p>
          <a:p>
            <a:r>
              <a:rPr lang="en-CH" dirty="0"/>
              <a:t>Platys in Action</a:t>
            </a:r>
          </a:p>
          <a:p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5654910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D5DF7C-8C23-F944-A601-D80EDA8F17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What else?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5B49732-AF12-2042-9016-E342F76513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d</a:t>
            </a:r>
            <a:r>
              <a:rPr lang="en-CH" dirty="0">
                <a:latin typeface="Courier New" panose="02070309020205020404" pitchFamily="49" charset="0"/>
                <a:cs typeface="Courier New" panose="02070309020205020404" pitchFamily="49" charset="0"/>
              </a:rPr>
              <a:t>ocker-compose.override.yml</a:t>
            </a:r>
            <a:r>
              <a:rPr lang="en-CH" dirty="0"/>
              <a:t> for adding / re-configuring things not (yet) covered by platys</a:t>
            </a:r>
          </a:p>
          <a:p>
            <a:r>
              <a:rPr lang="en-CH" dirty="0">
                <a:latin typeface="Courier New" panose="02070309020205020404" pitchFamily="49" charset="0"/>
                <a:cs typeface="Courier New" panose="02070309020205020404" pitchFamily="49" charset="0"/>
              </a:rPr>
              <a:t>-s</a:t>
            </a:r>
            <a:r>
              <a:rPr lang="en-CH" dirty="0"/>
              <a:t> flag for directly creating a valid config.yml</a:t>
            </a:r>
          </a:p>
          <a:p>
            <a:r>
              <a:rPr lang="en-CH" dirty="0">
                <a:hlinkClick r:id="rId2"/>
              </a:rPr>
              <a:t>Cookbooks</a:t>
            </a:r>
            <a:r>
              <a:rPr lang="en-CH" dirty="0"/>
              <a:t> will be made available showing various aspects</a:t>
            </a:r>
          </a:p>
          <a:p>
            <a:r>
              <a:rPr lang="en-CH" dirty="0"/>
              <a:t>Multiple platforms in one box ;-) =&gt; ARM and x86-64</a:t>
            </a:r>
          </a:p>
          <a:p>
            <a:endParaRPr lang="en-CH" dirty="0"/>
          </a:p>
          <a:p>
            <a:endParaRPr lang="en-CH" dirty="0"/>
          </a:p>
          <a:p>
            <a:r>
              <a:rPr lang="en-CH" dirty="0"/>
              <a:t>Slack channel will come</a:t>
            </a:r>
          </a:p>
          <a:p>
            <a:r>
              <a:rPr lang="en-GB" dirty="0"/>
              <a:t>W</a:t>
            </a:r>
            <a:r>
              <a:rPr lang="en-CH" dirty="0"/>
              <a:t>e are hiring :-)</a:t>
            </a:r>
          </a:p>
          <a:p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7509318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22B6FB-C7DA-134D-85B5-56217061B7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Trivadis </a:t>
            </a:r>
            <a:r>
              <a:rPr lang="en-CH" dirty="0">
                <a:latin typeface="Courier New" panose="02070309020205020404" pitchFamily="49" charset="0"/>
                <a:cs typeface="Courier New" panose="02070309020205020404" pitchFamily="49" charset="0"/>
              </a:rPr>
              <a:t>platys</a:t>
            </a:r>
            <a:r>
              <a:rPr lang="en-CH" dirty="0"/>
              <a:t> – Tips and Tricks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20D6A5-7E09-3944-8B45-15B12ED007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In the init you can also pass a list of services to directly set to true to omit having to edit the </a:t>
            </a:r>
            <a:r>
              <a:rPr lang="en-CH" dirty="0">
                <a:latin typeface="Courier New" panose="02070309020205020404" pitchFamily="49" charset="0"/>
                <a:cs typeface="Courier New" panose="02070309020205020404" pitchFamily="49" charset="0"/>
              </a:rPr>
              <a:t>config.yml</a:t>
            </a:r>
          </a:p>
          <a:p>
            <a:endParaRPr lang="en-CH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CH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CH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CH" dirty="0"/>
              <a:t>You can list the available service of a given platform stack by using the </a:t>
            </a:r>
            <a:r>
              <a:rPr lang="en-CH" dirty="0">
                <a:latin typeface="Courier New" panose="02070309020205020404" pitchFamily="49" charset="0"/>
                <a:cs typeface="Courier New" panose="02070309020205020404" pitchFamily="49" charset="0"/>
              </a:rPr>
              <a:t>list_services</a:t>
            </a:r>
            <a:r>
              <a:rPr lang="en-CH" dirty="0"/>
              <a:t> command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ACE38A-9EE2-8647-93FB-4B338A8FA910}"/>
              </a:ext>
            </a:extLst>
          </p:cNvPr>
          <p:cNvSpPr txBox="1"/>
          <p:nvPr/>
        </p:nvSpPr>
        <p:spPr>
          <a:xfrm>
            <a:off x="615699" y="1431944"/>
            <a:ext cx="7912602" cy="830997"/>
          </a:xfrm>
          <a:prstGeom prst="rect">
            <a:avLst/>
          </a:prstGeom>
          <a:solidFill>
            <a:schemeClr val="bg2"/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platys </a:t>
            </a:r>
            <a:r>
              <a:rPr lang="en-GB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r>
              <a:rPr lang="en-GB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-n platys-demo-platform </a:t>
            </a:r>
            <a:br>
              <a:rPr lang="en-GB" sz="16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-</a:t>
            </a:r>
            <a:r>
              <a:rPr lang="en-GB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sn</a:t>
            </a:r>
            <a:r>
              <a:rPr lang="en-GB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trivadis</a:t>
            </a:r>
            <a:r>
              <a:rPr lang="en-GB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/platys-modern-data-platform -</a:t>
            </a:r>
            <a:r>
              <a:rPr lang="en-GB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sv</a:t>
            </a:r>
            <a:r>
              <a:rPr lang="en-GB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1.5.0</a:t>
            </a:r>
          </a:p>
          <a:p>
            <a:r>
              <a:rPr lang="en-GB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-f -s KAFKA,SPARK,JUPYTER</a:t>
            </a:r>
            <a:endParaRPr lang="en-CH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97F728-6DAE-104C-B0BF-8F51015F4835}"/>
              </a:ext>
            </a:extLst>
          </p:cNvPr>
          <p:cNvSpPr txBox="1"/>
          <p:nvPr/>
        </p:nvSpPr>
        <p:spPr>
          <a:xfrm>
            <a:off x="615699" y="2854485"/>
            <a:ext cx="7912602" cy="584775"/>
          </a:xfrm>
          <a:prstGeom prst="rect">
            <a:avLst/>
          </a:prstGeom>
          <a:solidFill>
            <a:schemeClr val="bg2"/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platys </a:t>
            </a:r>
            <a:r>
              <a:rPr lang="en-GB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list_services</a:t>
            </a:r>
            <a:r>
              <a:rPr lang="en-GB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-</a:t>
            </a:r>
            <a:r>
              <a:rPr lang="en-GB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sn</a:t>
            </a:r>
            <a:r>
              <a:rPr lang="en-GB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trivadis</a:t>
            </a:r>
            <a:r>
              <a:rPr lang="en-GB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/platys-modern-data-platform          </a:t>
            </a:r>
            <a:br>
              <a:rPr lang="en-GB" sz="16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-</a:t>
            </a:r>
            <a:r>
              <a:rPr lang="en-GB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sv</a:t>
            </a:r>
            <a:r>
              <a:rPr lang="en-GB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1.5.0 </a:t>
            </a:r>
            <a:endParaRPr lang="en-CH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03630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765167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8829D8C-E6B3-B548-93EB-E0BF062044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055" y="1121569"/>
            <a:ext cx="8102880" cy="797654"/>
          </a:xfrm>
        </p:spPr>
        <p:txBody>
          <a:bodyPr/>
          <a:lstStyle/>
          <a:p>
            <a:r>
              <a:rPr lang="en-CH" dirty="0"/>
              <a:t>Motivation for Platys?</a:t>
            </a:r>
          </a:p>
        </p:txBody>
      </p:sp>
    </p:spTree>
    <p:extLst>
      <p:ext uri="{BB962C8B-B14F-4D97-AF65-F5344CB8AC3E}">
        <p14:creationId xmlns:p14="http://schemas.microsoft.com/office/powerpoint/2010/main" val="5680931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7DD09B0-5065-3848-BBFD-CAC8092C5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Requirements for a Platform for Lab, PoC and PoV projects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204A071-8332-5740-A59E-9E39EC7BC8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CH" dirty="0"/>
          </a:p>
          <a:p>
            <a:pPr marL="0" indent="0">
              <a:buNone/>
            </a:pPr>
            <a:r>
              <a:rPr lang="en-CH" dirty="0"/>
              <a:t>For Labs, PoC and PoV projects as well as trainings we wanted a platform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w</a:t>
            </a:r>
            <a:r>
              <a:rPr lang="en-CH" dirty="0"/>
              <a:t>hich is easy to deploy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supports modular, extensible and configurable set of services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where new services can be added quickly and tested as part of an existing platform (set of services)</a:t>
            </a:r>
            <a:endParaRPr lang="en-CH" dirty="0"/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w</a:t>
            </a:r>
            <a:r>
              <a:rPr lang="en-CH" dirty="0"/>
              <a:t>here no infrastructure specialist is needed for provisioning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lightweight, low footprint (resources needed)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simple, lightweight transportation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runs on-premises and in the cloud</a:t>
            </a:r>
            <a:endParaRPr lang="en-CH" dirty="0"/>
          </a:p>
          <a:p>
            <a:pPr lvl="1"/>
            <a:endParaRPr lang="en-CH" dirty="0"/>
          </a:p>
          <a:p>
            <a:pPr lvl="1"/>
            <a:endParaRPr lang="en-CH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05459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F8371-153F-DE4F-9FB0-E1B4203969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Platform for Lab, PoC and PoV projects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21879F0-02FC-F44D-AC8A-C1F403900DD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67774472"/>
              </p:ext>
            </p:extLst>
          </p:nvPr>
        </p:nvGraphicFramePr>
        <p:xfrm>
          <a:off x="266700" y="801688"/>
          <a:ext cx="8583386" cy="3408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2061">
                  <a:extLst>
                    <a:ext uri="{9D8B030D-6E8A-4147-A177-3AD203B41FA5}">
                      <a16:colId xmlns:a16="http://schemas.microsoft.com/office/drawing/2014/main" val="3557890846"/>
                    </a:ext>
                  </a:extLst>
                </a:gridCol>
                <a:gridCol w="2303360">
                  <a:extLst>
                    <a:ext uri="{9D8B030D-6E8A-4147-A177-3AD203B41FA5}">
                      <a16:colId xmlns:a16="http://schemas.microsoft.com/office/drawing/2014/main" val="3102505061"/>
                    </a:ext>
                  </a:extLst>
                </a:gridCol>
                <a:gridCol w="1253691">
                  <a:extLst>
                    <a:ext uri="{9D8B030D-6E8A-4147-A177-3AD203B41FA5}">
                      <a16:colId xmlns:a16="http://schemas.microsoft.com/office/drawing/2014/main" val="3208193055"/>
                    </a:ext>
                  </a:extLst>
                </a:gridCol>
                <a:gridCol w="1079655">
                  <a:extLst>
                    <a:ext uri="{9D8B030D-6E8A-4147-A177-3AD203B41FA5}">
                      <a16:colId xmlns:a16="http://schemas.microsoft.com/office/drawing/2014/main" val="2648014826"/>
                    </a:ext>
                  </a:extLst>
                </a:gridCol>
                <a:gridCol w="1515352">
                  <a:extLst>
                    <a:ext uri="{9D8B030D-6E8A-4147-A177-3AD203B41FA5}">
                      <a16:colId xmlns:a16="http://schemas.microsoft.com/office/drawing/2014/main" val="1925852190"/>
                    </a:ext>
                  </a:extLst>
                </a:gridCol>
                <a:gridCol w="1999267">
                  <a:extLst>
                    <a:ext uri="{9D8B030D-6E8A-4147-A177-3AD203B41FA5}">
                      <a16:colId xmlns:a16="http://schemas.microsoft.com/office/drawing/2014/main" val="34588036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C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sz="1400" dirty="0"/>
                        <a:t>Bare Metal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sz="1400" dirty="0"/>
                        <a:t>VM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sz="1400" dirty="0"/>
                        <a:t>Cloud PaaS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sz="1400" dirty="0"/>
                        <a:t>Docker &amp; Docker Compose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82067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H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sz="1400" dirty="0"/>
                        <a:t>Easy Deployment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sz="1400" dirty="0"/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sz="1400" dirty="0"/>
                        <a:t>++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sz="1400" dirty="0"/>
                        <a:t>+++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sz="1400" dirty="0"/>
                        <a:t>+++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05475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H" sz="1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M</a:t>
                      </a:r>
                      <a:r>
                        <a:rPr lang="en-CH" sz="1400" dirty="0"/>
                        <a:t>odular, extensible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sz="1400" dirty="0"/>
                        <a:t>++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sz="1400" dirty="0"/>
                        <a:t>++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sz="1400" dirty="0"/>
                        <a:t>++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sz="1400" dirty="0"/>
                        <a:t>+++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75683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H" sz="14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A</a:t>
                      </a:r>
                      <a:r>
                        <a:rPr lang="en-CH" sz="1400" dirty="0"/>
                        <a:t>dd new services quickly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sz="1400" dirty="0"/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sz="1400" dirty="0"/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sz="1400" dirty="0"/>
                        <a:t>++ (1)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sz="1400" dirty="0"/>
                        <a:t>+++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78432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H" sz="14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N</a:t>
                      </a:r>
                      <a:r>
                        <a:rPr lang="en-CH" sz="1400" dirty="0"/>
                        <a:t>o infrastructre specialist needed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sz="1400" dirty="0"/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sz="1400" dirty="0"/>
                        <a:t>++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sz="1400" dirty="0"/>
                        <a:t>+++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sz="1400" dirty="0"/>
                        <a:t>+++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68901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H" sz="14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L</a:t>
                      </a:r>
                      <a:r>
                        <a:rPr lang="en-CH" sz="1400" dirty="0"/>
                        <a:t>ightweight footprint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sz="1400" dirty="0"/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sz="1400" dirty="0"/>
                        <a:t>++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sz="1400" dirty="0"/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sz="1400" dirty="0"/>
                        <a:t>+++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29659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H" sz="14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S</a:t>
                      </a:r>
                      <a:r>
                        <a:rPr lang="en-CH" sz="1400" dirty="0"/>
                        <a:t>imple, lightweight transportation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sz="14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sz="1400" dirty="0"/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sz="1400" dirty="0"/>
                        <a:t>++ (2)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sz="1400" dirty="0"/>
                        <a:t>+++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7374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H" sz="14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O</a:t>
                      </a:r>
                      <a:r>
                        <a:rPr lang="en-CH" sz="1400" dirty="0"/>
                        <a:t>n prem &amp; cloud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sz="1400" dirty="0"/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sz="1400" dirty="0"/>
                        <a:t>+++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++</a:t>
                      </a:r>
                      <a:endParaRPr lang="en-C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sz="1400" dirty="0"/>
                        <a:t>+++ (3)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6008872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63E7E8E8-1622-A24C-BA35-F7ECD15DCD3D}"/>
              </a:ext>
            </a:extLst>
          </p:cNvPr>
          <p:cNvSpPr txBox="1"/>
          <p:nvPr/>
        </p:nvSpPr>
        <p:spPr>
          <a:xfrm>
            <a:off x="189806" y="4341812"/>
            <a:ext cx="35030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arenR"/>
            </a:pPr>
            <a:r>
              <a:rPr lang="en-GB" sz="1200" dirty="0"/>
              <a:t>I</a:t>
            </a:r>
            <a:r>
              <a:rPr lang="en-CH" sz="1200" dirty="0"/>
              <a:t>f exists as PaaS</a:t>
            </a:r>
          </a:p>
          <a:p>
            <a:pPr marL="342900" indent="-342900">
              <a:buAutoNum type="arabicParenR"/>
            </a:pPr>
            <a:r>
              <a:rPr lang="en-GB" sz="1200" dirty="0"/>
              <a:t>Within same cloud provider</a:t>
            </a:r>
          </a:p>
          <a:p>
            <a:pPr marL="342900" indent="-342900">
              <a:buAutoNum type="arabicParenR"/>
            </a:pPr>
            <a:r>
              <a:rPr lang="en-GB" sz="1200" dirty="0"/>
              <a:t>Runs anywhere Docker &amp; Docker Compose runs</a:t>
            </a:r>
            <a:endParaRPr lang="en-CH" sz="1200" dirty="0"/>
          </a:p>
        </p:txBody>
      </p:sp>
    </p:spTree>
    <p:extLst>
      <p:ext uri="{BB962C8B-B14F-4D97-AF65-F5344CB8AC3E}">
        <p14:creationId xmlns:p14="http://schemas.microsoft.com/office/powerpoint/2010/main" val="42149687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3DB8A-6967-CE48-823D-ACA17C7890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What is Docker, what is Docker Compose?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1EC92E-42D0-E943-9B6E-1FB5EF5B0A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CH" dirty="0"/>
              <a:t>Docker – running a single service</a:t>
            </a:r>
          </a:p>
          <a:p>
            <a:pPr marL="0" indent="0">
              <a:buNone/>
            </a:pPr>
            <a:endParaRPr lang="en-CH" dirty="0"/>
          </a:p>
          <a:p>
            <a:pPr marL="0" indent="0">
              <a:buNone/>
            </a:pPr>
            <a:endParaRPr lang="en-CH" dirty="0"/>
          </a:p>
          <a:p>
            <a:pPr marL="0" indent="0">
              <a:buNone/>
            </a:pPr>
            <a:r>
              <a:rPr lang="en-CH" dirty="0"/>
              <a:t>Docker Compose – running a set of services belonging together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61750B9-BCA9-BB46-A6C1-A7E18AEC30D7}"/>
              </a:ext>
            </a:extLst>
          </p:cNvPr>
          <p:cNvSpPr txBox="1"/>
          <p:nvPr/>
        </p:nvSpPr>
        <p:spPr>
          <a:xfrm>
            <a:off x="400885" y="1163416"/>
            <a:ext cx="8557041" cy="523220"/>
          </a:xfrm>
          <a:prstGeom prst="rect">
            <a:avLst/>
          </a:prstGeom>
          <a:solidFill>
            <a:schemeClr val="bg2"/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docker run -d –p 18630:18630 –e </a:t>
            </a:r>
            <a:r>
              <a:rPr lang="en-GB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SDC_CONF_MONITOR_MEMORY:true</a:t>
            </a:r>
            <a:r>
              <a:rPr lang="en-GB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-v </a:t>
            </a:r>
            <a:r>
              <a:rPr lang="en-GB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sdc</a:t>
            </a:r>
            <a:r>
              <a:rPr lang="en-GB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-data:/data --name </a:t>
            </a:r>
            <a:r>
              <a:rPr lang="en-GB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streamsets</a:t>
            </a:r>
            <a:r>
              <a:rPr lang="en-GB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-dc </a:t>
            </a:r>
            <a:r>
              <a:rPr lang="en-GB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streamsets</a:t>
            </a:r>
            <a:r>
              <a:rPr lang="en-GB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/datacollector:3.15.0</a:t>
            </a:r>
            <a:endParaRPr lang="en-CH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7C6429-AE62-F745-8C24-8117EA41BE1A}"/>
              </a:ext>
            </a:extLst>
          </p:cNvPr>
          <p:cNvSpPr txBox="1"/>
          <p:nvPr/>
        </p:nvSpPr>
        <p:spPr>
          <a:xfrm>
            <a:off x="400886" y="2369069"/>
            <a:ext cx="3594171" cy="307777"/>
          </a:xfrm>
          <a:prstGeom prst="rect">
            <a:avLst/>
          </a:prstGeom>
          <a:solidFill>
            <a:schemeClr val="bg2"/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docker-compose up -d</a:t>
            </a:r>
            <a:endParaRPr lang="en-CH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46A2C7-3907-D340-9F7E-45E23D98021C}"/>
              </a:ext>
            </a:extLst>
          </p:cNvPr>
          <p:cNvSpPr txBox="1"/>
          <p:nvPr/>
        </p:nvSpPr>
        <p:spPr>
          <a:xfrm>
            <a:off x="4427584" y="2375938"/>
            <a:ext cx="4530343" cy="2554545"/>
          </a:xfrm>
          <a:prstGeom prst="rect">
            <a:avLst/>
          </a:prstGeom>
          <a:solidFill>
            <a:schemeClr val="bg2"/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streamsets-1:</a:t>
            </a:r>
          </a:p>
          <a:p>
            <a:r>
              <a:rPr lang="en-GB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image: </a:t>
            </a:r>
            <a:r>
              <a:rPr lang="en-GB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confluentinc</a:t>
            </a:r>
            <a:r>
              <a:rPr lang="en-GB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/cp-enterprise-kafka:5.5.0</a:t>
            </a:r>
          </a:p>
          <a:p>
            <a:r>
              <a:rPr lang="en-GB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ports:</a:t>
            </a:r>
          </a:p>
          <a:p>
            <a:r>
              <a:rPr lang="en-GB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- 18630:18630</a:t>
            </a:r>
          </a:p>
          <a:p>
            <a:r>
              <a:rPr lang="en-GB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environment:</a:t>
            </a:r>
          </a:p>
          <a:p>
            <a:r>
              <a:rPr lang="en-GB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SDC_CONF_MONITOR_MEMORY: 'true'</a:t>
            </a:r>
          </a:p>
          <a:p>
            <a:r>
              <a:rPr lang="en-GB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SDC_CONF_PIPELINE_MAX_RUNNERS_COUNT: 50</a:t>
            </a:r>
          </a:p>
          <a:p>
            <a:r>
              <a:rPr lang="en-GB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volumes:</a:t>
            </a:r>
          </a:p>
          <a:p>
            <a:r>
              <a:rPr lang="en-GB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- ./</a:t>
            </a:r>
            <a:r>
              <a:rPr lang="en-GB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sdc</a:t>
            </a:r>
            <a:r>
              <a:rPr lang="en-GB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-data:/data</a:t>
            </a:r>
          </a:p>
          <a:p>
            <a:r>
              <a:rPr lang="en-GB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kafka-1:</a:t>
            </a:r>
          </a:p>
          <a:p>
            <a:r>
              <a:rPr lang="en-GB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image: </a:t>
            </a:r>
          </a:p>
          <a:p>
            <a:r>
              <a:rPr lang="en-GB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GB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depends_on</a:t>
            </a:r>
            <a:r>
              <a:rPr lang="en-GB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GB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- zookeeper-1</a:t>
            </a:r>
          </a:p>
          <a:p>
            <a:r>
              <a:rPr lang="en-GB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ports:</a:t>
            </a:r>
          </a:p>
          <a:p>
            <a:r>
              <a:rPr lang="en-GB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- 9092:9092</a:t>
            </a:r>
          </a:p>
          <a:p>
            <a:r>
              <a:rPr lang="en-GB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...</a:t>
            </a:r>
          </a:p>
        </p:txBody>
      </p:sp>
    </p:spTree>
    <p:extLst>
      <p:ext uri="{BB962C8B-B14F-4D97-AF65-F5344CB8AC3E}">
        <p14:creationId xmlns:p14="http://schemas.microsoft.com/office/powerpoint/2010/main" val="19783726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A7DC665-E9EA-AC4C-A0BD-2ED221BFF3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>
                <a:latin typeface="Courier New" panose="02070309020205020404" pitchFamily="49" charset="0"/>
                <a:cs typeface="Courier New" panose="02070309020205020404" pitchFamily="49" charset="0"/>
              </a:rPr>
              <a:t>platys</a:t>
            </a:r>
            <a:r>
              <a:rPr lang="en-CH" dirty="0"/>
              <a:t> – Trivadis Platform in a Box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EBB2179-6D9B-D54A-BBFE-E041D7FCB7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007" y="801522"/>
            <a:ext cx="8616736" cy="3814058"/>
          </a:xfrm>
        </p:spPr>
        <p:txBody>
          <a:bodyPr/>
          <a:lstStyle/>
          <a:p>
            <a:r>
              <a:rPr lang="en-CH" dirty="0"/>
              <a:t>open-source toolset, developed by the Trivadis Platform Factory</a:t>
            </a:r>
          </a:p>
          <a:p>
            <a:r>
              <a:rPr lang="en-CH" dirty="0"/>
              <a:t>help provisioning Modern Data Platforms based on </a:t>
            </a:r>
            <a:r>
              <a:rPr lang="en-GB" dirty="0">
                <a:hlinkClick r:id="rId3"/>
              </a:rPr>
              <a:t>Docker</a:t>
            </a:r>
            <a:r>
              <a:rPr lang="en-GB" dirty="0"/>
              <a:t> and </a:t>
            </a:r>
            <a:r>
              <a:rPr lang="en-GB" dirty="0">
                <a:hlinkClick r:id="rId4"/>
              </a:rPr>
              <a:t>Docker Compose</a:t>
            </a:r>
            <a:endParaRPr lang="en-GB" dirty="0"/>
          </a:p>
          <a:p>
            <a:r>
              <a:rPr lang="en-CH" dirty="0"/>
              <a:t>its main use is for small-scale Data Lab projects, Proof-of-Concepts (PoC) or Proof-of-value (PoV) projects as well as trainings</a:t>
            </a:r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  <a:p>
            <a:r>
              <a:rPr lang="en-GB" dirty="0"/>
              <a:t>See </a:t>
            </a:r>
            <a:r>
              <a:rPr lang="en-GB" dirty="0">
                <a:hlinkClick r:id="rId5"/>
              </a:rPr>
              <a:t>here</a:t>
            </a:r>
            <a:r>
              <a:rPr lang="en-GB" dirty="0"/>
              <a:t> for how to install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platys</a:t>
            </a:r>
          </a:p>
          <a:p>
            <a:r>
              <a:rPr lang="en-GB" dirty="0">
                <a:hlinkClick r:id="rId6"/>
              </a:rPr>
              <a:t>https://github.com/TrivadisPF/platys</a:t>
            </a:r>
            <a:r>
              <a:rPr lang="en-GB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33592414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EE4C7E-0536-5442-B319-98E211557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Trivadis </a:t>
            </a:r>
            <a:r>
              <a:rPr lang="en-CH" dirty="0">
                <a:latin typeface="Courier New" panose="02070309020205020404" pitchFamily="49" charset="0"/>
                <a:cs typeface="Courier New" panose="02070309020205020404" pitchFamily="49" charset="0"/>
              </a:rPr>
              <a:t>platys</a:t>
            </a:r>
            <a:r>
              <a:rPr lang="en-CH" dirty="0"/>
              <a:t> – Platform in a Box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03AA78-0F39-504B-B9AA-A11864FF86B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49091" y="927099"/>
            <a:ext cx="3541909" cy="3491999"/>
          </a:xfrm>
        </p:spPr>
        <p:txBody>
          <a:bodyPr/>
          <a:lstStyle/>
          <a:p>
            <a:pPr marL="0" indent="0">
              <a:buNone/>
            </a:pPr>
            <a:r>
              <a:rPr lang="en-CH" b="1" dirty="0"/>
              <a:t>Platform Stack</a:t>
            </a:r>
          </a:p>
          <a:p>
            <a:r>
              <a:rPr lang="en-GB" dirty="0"/>
              <a:t>A</a:t>
            </a:r>
            <a:r>
              <a:rPr lang="en-CH" dirty="0"/>
              <a:t> given set of services to choose from</a:t>
            </a:r>
          </a:p>
          <a:p>
            <a:r>
              <a:rPr lang="en-CH" dirty="0"/>
              <a:t>A generator for generating a set of these services as a Platform</a:t>
            </a:r>
          </a:p>
          <a:p>
            <a:pPr marL="0" indent="0">
              <a:buNone/>
            </a:pPr>
            <a:r>
              <a:rPr lang="en-CH" b="1" dirty="0"/>
              <a:t>Platform</a:t>
            </a:r>
          </a:p>
          <a:p>
            <a:r>
              <a:rPr lang="en-CH" dirty="0"/>
              <a:t>An instance of a set of services generated based on a Platform Stack</a:t>
            </a:r>
          </a:p>
          <a:p>
            <a:r>
              <a:rPr lang="en-CH" dirty="0"/>
              <a:t>Fully runnable platform based on Docker Compose and Docker</a:t>
            </a:r>
          </a:p>
          <a:p>
            <a:pPr marL="0" indent="0">
              <a:buNone/>
            </a:pPr>
            <a:r>
              <a:rPr lang="en-CH" b="1" dirty="0"/>
              <a:t>Platys</a:t>
            </a:r>
          </a:p>
          <a:p>
            <a:r>
              <a:rPr lang="en-GB" dirty="0"/>
              <a:t>T</a:t>
            </a:r>
            <a:r>
              <a:rPr lang="en-CH" dirty="0"/>
              <a:t>he CLI tool to control the Platform Stack</a:t>
            </a:r>
          </a:p>
          <a:p>
            <a:pPr marL="1588" lvl="1" indent="0">
              <a:buNone/>
            </a:pPr>
            <a:endParaRPr lang="en-CH" dirty="0"/>
          </a:p>
        </p:txBody>
      </p:sp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B8E1FF81-6FC9-DD43-B795-45E5BB1F8B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8290" y="709260"/>
            <a:ext cx="4566542" cy="3906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1716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8829D8C-E6B3-B548-93EB-E0BF062044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055" y="1121569"/>
            <a:ext cx="8102880" cy="797654"/>
          </a:xfrm>
        </p:spPr>
        <p:txBody>
          <a:bodyPr/>
          <a:lstStyle/>
          <a:p>
            <a:r>
              <a:rPr lang="en-CH" dirty="0"/>
              <a:t>Installing Platys</a:t>
            </a:r>
          </a:p>
        </p:txBody>
      </p:sp>
    </p:spTree>
    <p:extLst>
      <p:ext uri="{BB962C8B-B14F-4D97-AF65-F5344CB8AC3E}">
        <p14:creationId xmlns:p14="http://schemas.microsoft.com/office/powerpoint/2010/main" val="1404031879"/>
      </p:ext>
    </p:extLst>
  </p:cSld>
  <p:clrMapOvr>
    <a:masterClrMapping/>
  </p:clrMapOvr>
</p:sld>
</file>

<file path=ppt/theme/theme1.xml><?xml version="1.0" encoding="utf-8"?>
<a:theme xmlns:a="http://schemas.openxmlformats.org/drawingml/2006/main" name="Benutzerdefiniertes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E1B090B0-AF7A-444F-9E84-43A4E17F0019}" vid="{F64AD7B3-42F6-0949-A4D1-B671BEA2D68D}"/>
    </a:ext>
  </a:extLst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GeneralDocType" ma:contentTypeID="0x0101003E03BD88464FD44EBFDF5226D4636C49004DD8C34362363044B6CF38E866EC5C1D" ma:contentTypeVersion="4" ma:contentTypeDescription="" ma:contentTypeScope="" ma:versionID="a28ead60c7cc052ea3ccb972873efad4">
  <xsd:schema xmlns:xsd="http://www.w3.org/2001/XMLSchema" xmlns:xs="http://www.w3.org/2001/XMLSchema" xmlns:p="http://schemas.microsoft.com/office/2006/metadata/properties" xmlns:ns1="http://schemas.microsoft.com/sharepoint/v3" targetNamespace="http://schemas.microsoft.com/office/2006/metadata/properties" ma:root="true" ma:fieldsID="5f3a282abe5b16420b678c772791c062" ns1:_="">
    <xsd:import namespace="http://schemas.microsoft.com/sharepoint/v3"/>
    <xsd:element name="properties">
      <xsd:complexType>
        <xsd:sequence>
          <xsd:element name="documentManagement">
            <xsd:complexType>
              <xsd:all>
                <xsd:element ref="ns1:ValidTo" minOccurs="0"/>
                <xsd:element ref="ns1:Responsible" minOccurs="0"/>
                <xsd:element ref="ns1:SecurityLeve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ValidTo" ma:index="1" nillable="true" ma:displayName="Valid To" ma:description="" ma:format="DateOnly" ma:indexed="true" ma:internalName="ValidTo" ma:readOnly="false">
      <xsd:simpleType>
        <xsd:restriction base="dms:DateTime"/>
      </xsd:simpleType>
    </xsd:element>
    <xsd:element name="Responsible" ma:index="2" nillable="true" ma:displayName="Responsible" ma:description="" ma:indexed="true" ma:list="UserInfo" ma:internalName="Responsibl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ecurityLevel" ma:index="3" nillable="true" ma:displayName="Security Level" ma:default="internal" ma:description="" ma:format="RadioButtons" ma:indexed="true" ma:internalName="SecurityLevel">
      <xsd:simpleType>
        <xsd:restriction base="dms:Choice">
          <xsd:enumeration value="public"/>
          <xsd:enumeration value="internal"/>
          <xsd:enumeration value="confidential"/>
          <xsd:enumeration value="secret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1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Responsible xmlns="http://schemas.microsoft.com/sharepoint/v3">
      <UserInfo>
        <DisplayName>Konrad Häfeli</DisplayName>
        <AccountId>66</AccountId>
        <AccountType/>
      </UserInfo>
    </Responsible>
    <SecurityLevel xmlns="http://schemas.microsoft.com/sharepoint/v3">internal</SecurityLevel>
    <ValidTo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A19CC95B-1863-4AB0-AA21-8C746B4890F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AB413BD-3E0D-47C2-ADB2-7A55EFD20AB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7B61C64-2BA7-4FC3-A886-543C178DB3EA}">
  <ds:schemaRefs>
    <ds:schemaRef ds:uri="http://schemas.openxmlformats.org/package/2006/metadata/core-properties"/>
    <ds:schemaRef ds:uri="http://purl.org/dc/elements/1.1/"/>
    <ds:schemaRef ds:uri="http://www.w3.org/XML/1998/namespace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http://purl.org/dc/dcmitype/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TVD_DE_16zu9_2016_v1.1</Template>
  <TotalTime>26507</TotalTime>
  <Words>1332</Words>
  <Application>Microsoft Macintosh PowerPoint</Application>
  <PresentationFormat>On-screen Show (16:9)</PresentationFormat>
  <Paragraphs>253</Paragraphs>
  <Slides>22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1" baseType="lpstr">
      <vt:lpstr>Arial</vt:lpstr>
      <vt:lpstr>Calibri</vt:lpstr>
      <vt:lpstr>Courier New</vt:lpstr>
      <vt:lpstr>Impact</vt:lpstr>
      <vt:lpstr>Lucida Grande</vt:lpstr>
      <vt:lpstr>Nunito</vt:lpstr>
      <vt:lpstr>Segoe UI</vt:lpstr>
      <vt:lpstr>Wingdings</vt:lpstr>
      <vt:lpstr>Benutzerdefiniertes Design</vt:lpstr>
      <vt:lpstr>Platys –Provisioning of modern data platforms simplified!</vt:lpstr>
      <vt:lpstr>Agenda</vt:lpstr>
      <vt:lpstr>Motivation for Platys?</vt:lpstr>
      <vt:lpstr>Requirements for a Platform for Lab, PoC and PoV projects</vt:lpstr>
      <vt:lpstr>Platform for Lab, PoC and PoV projects</vt:lpstr>
      <vt:lpstr>What is Docker, what is Docker Compose?</vt:lpstr>
      <vt:lpstr>platys – Trivadis Platform in a Box</vt:lpstr>
      <vt:lpstr>Trivadis platys – Platform in a Box</vt:lpstr>
      <vt:lpstr>Installing Platys</vt:lpstr>
      <vt:lpstr>Trivadis platys – How to install? (I)</vt:lpstr>
      <vt:lpstr>Trivadis platys – How to install? (II)</vt:lpstr>
      <vt:lpstr>Platys in Action</vt:lpstr>
      <vt:lpstr>Trivadis platys – Platform in a Box</vt:lpstr>
      <vt:lpstr>Trivadis platys – How does it work? (I)</vt:lpstr>
      <vt:lpstr>Trivadis platys – How does it work? (II)</vt:lpstr>
      <vt:lpstr>Trivadis platys – How does it work? (III)</vt:lpstr>
      <vt:lpstr>Trivadis platys – How does it work? (IV)</vt:lpstr>
      <vt:lpstr>Structure: Flat vs. Subfolder</vt:lpstr>
      <vt:lpstr>modern-data-platform V1.5</vt:lpstr>
      <vt:lpstr>What else?</vt:lpstr>
      <vt:lpstr>Trivadis platys – Tips and Tricks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Überschrift</dc:title>
  <dc:creator>Björn Bröhl</dc:creator>
  <cp:lastModifiedBy>Guido Schmutz</cp:lastModifiedBy>
  <cp:revision>1528</cp:revision>
  <cp:lastPrinted>2020-02-12T10:48:55Z</cp:lastPrinted>
  <dcterms:created xsi:type="dcterms:W3CDTF">2017-10-30T14:31:32Z</dcterms:created>
  <dcterms:modified xsi:type="dcterms:W3CDTF">2020-05-11T16:30:13Z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0x0101003E03BD88464FD44EBFDF5226D4636C49004DD8C34362363044B6CF38E866EC5C1D</vt:lpwstr>
  </property>
  <property fmtid="{D5CDD505-2E9C-101B-9397-08002B2CF9AE}" pid="3" name="BDSDiscipline">
    <vt:lpwstr>18;#INFR-GEN|d4674c11-04c6-4cec-93ba-85f2ca2bbe19</vt:lpwstr>
  </property>
  <property fmtid="{D5CDD505-2E9C-101B-9397-08002B2CF9AE}" pid="4" name="Spearheadtopic">
    <vt:lpwstr/>
  </property>
</Properties>
</file>